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66" r:id="rId2"/>
    <p:sldId id="272" r:id="rId3"/>
    <p:sldId id="279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303" r:id="rId22"/>
    <p:sldId id="299" r:id="rId23"/>
    <p:sldId id="298" r:id="rId24"/>
    <p:sldId id="300" r:id="rId25"/>
    <p:sldId id="301" r:id="rId26"/>
    <p:sldId id="280" r:id="rId27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D717573-E9E8-4CB6-BDE3-8F4C19343F27}">
          <p14:sldIdLst>
            <p14:sldId id="266"/>
          </p14:sldIdLst>
        </p14:section>
        <p14:section name="Untitled Section" id="{809A92AB-19CD-4874-A124-4D950D06C776}">
          <p14:sldIdLst>
            <p14:sldId id="272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303"/>
            <p14:sldId id="299"/>
            <p14:sldId id="298"/>
            <p14:sldId id="300"/>
            <p14:sldId id="301"/>
            <p14:sldId id="2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4660"/>
  </p:normalViewPr>
  <p:slideViewPr>
    <p:cSldViewPr>
      <p:cViewPr>
        <p:scale>
          <a:sx n="76" d="100"/>
          <a:sy n="76" d="100"/>
        </p:scale>
        <p:origin x="-1188" y="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ECE3F-4DB1-448E-A8CF-EA2333299F91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553"/>
            <a:ext cx="2971800" cy="4656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553"/>
            <a:ext cx="2971800" cy="4656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CADD3-DD3F-48B2-968F-7C14D4800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46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0D078-1989-47A3-BA07-6098762BA80C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1725" y="698500"/>
            <a:ext cx="4654550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24363"/>
            <a:ext cx="5486400" cy="4191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7138"/>
            <a:ext cx="2971800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7138"/>
            <a:ext cx="2971800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5FEB8-4229-4837-84E8-C3E4A6FEB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42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" y="0"/>
            <a:ext cx="90589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1600200"/>
            <a:ext cx="1752600" cy="533400"/>
          </a:xfrm>
        </p:spPr>
        <p:txBody>
          <a:bodyPr anchor="b">
            <a:noAutofit/>
          </a:bodyPr>
          <a:lstStyle>
            <a:lvl1pPr algn="l">
              <a:defRPr sz="2400" b="1">
                <a:latin typeface="Franklin Gothic Demi Cond" pitchFamily="34" charset="0"/>
              </a:defRPr>
            </a:lvl1pPr>
          </a:lstStyle>
          <a:p>
            <a:r>
              <a:rPr lang="en-US" dirty="0" smtClean="0"/>
              <a:t>Sub </a:t>
            </a:r>
            <a:r>
              <a:rPr lang="en-US" dirty="0" err="1" smtClean="0"/>
              <a:t>Judul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5334000"/>
            <a:ext cx="2209800" cy="304800"/>
          </a:xfrm>
        </p:spPr>
        <p:txBody>
          <a:bodyPr/>
          <a:lstStyle>
            <a:lvl1pPr marL="0" indent="0">
              <a:buNone/>
              <a:defRPr sz="1400">
                <a:latin typeface="Franklin Gothic Demi Cond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Dosen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838200"/>
            <a:ext cx="3657600" cy="609600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latin typeface="Franklin Gothic Demi Cond" pitchFamily="34" charset="0"/>
              </a:defRPr>
            </a:lvl1pPr>
          </a:lstStyle>
          <a:p>
            <a:pPr lvl="0"/>
            <a:r>
              <a:rPr lang="en-US" dirty="0" err="1" smtClean="0"/>
              <a:t>Judul</a:t>
            </a:r>
            <a:r>
              <a:rPr lang="en-US" dirty="0" smtClean="0"/>
              <a:t> </a:t>
            </a:r>
            <a:r>
              <a:rPr lang="en-US" dirty="0" err="1" smtClean="0"/>
              <a:t>Persentasi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010400" y="6400800"/>
            <a:ext cx="1905000" cy="304800"/>
          </a:xfr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rgbClr val="006600"/>
                </a:solidFill>
                <a:latin typeface="Franklin Gothic Demi Cond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 </a:t>
            </a:r>
            <a:r>
              <a:rPr lang="en-US" dirty="0" err="1" smtClean="0"/>
              <a:t>Fakultas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287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52800" y="838200"/>
            <a:ext cx="5334000" cy="579438"/>
          </a:xfrm>
        </p:spPr>
        <p:txBody>
          <a:bodyPr>
            <a:noAutofit/>
          </a:bodyPr>
          <a:lstStyle>
            <a:lvl1pPr algn="r">
              <a:defRPr sz="4000">
                <a:solidFill>
                  <a:schemeClr val="tx1"/>
                </a:solidFill>
                <a:latin typeface="Franklin Gothic Demi Cond" pitchFamily="34" charset="0"/>
              </a:defRPr>
            </a:lvl1pPr>
          </a:lstStyle>
          <a:p>
            <a:r>
              <a:rPr lang="en-US" dirty="0" smtClean="0"/>
              <a:t>Sub </a:t>
            </a:r>
            <a:r>
              <a:rPr lang="en-US" dirty="0" err="1" smtClean="0"/>
              <a:t>Judul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781800" y="76200"/>
            <a:ext cx="1905000" cy="304800"/>
          </a:xfrm>
        </p:spPr>
        <p:txBody>
          <a:bodyPr>
            <a:noAutofit/>
          </a:bodyPr>
          <a:lstStyle>
            <a:lvl1pPr marL="0" indent="0" algn="r">
              <a:buNone/>
              <a:defRPr sz="1800">
                <a:solidFill>
                  <a:srgbClr val="006600"/>
                </a:solidFill>
                <a:latin typeface="Franklin Gothic Demi Cond" pitchFamily="34" charset="0"/>
              </a:defRPr>
            </a:lvl1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Fakultas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600200"/>
            <a:ext cx="7848600" cy="4724400"/>
          </a:xfrm>
        </p:spPr>
        <p:txBody>
          <a:bodyPr>
            <a:normAutofit/>
          </a:bodyPr>
          <a:lstStyle>
            <a:lvl1pPr marL="0" indent="0" algn="r">
              <a:buNone/>
              <a:defRPr sz="2800" baseline="0">
                <a:latin typeface="Franklin Gothic Demi Cond" pitchFamily="34" charset="0"/>
              </a:defRPr>
            </a:lvl1pPr>
          </a:lstStyle>
          <a:p>
            <a:pPr lvl="0"/>
            <a:r>
              <a:rPr lang="en-US" dirty="0" err="1" smtClean="0"/>
              <a:t>Pembahasan</a:t>
            </a:r>
            <a:r>
              <a:rPr lang="en-US" dirty="0" smtClean="0"/>
              <a:t> </a:t>
            </a:r>
            <a:r>
              <a:rPr lang="en-US" dirty="0" err="1" smtClean="0"/>
              <a:t>mengenai</a:t>
            </a:r>
            <a:r>
              <a:rPr lang="en-US" dirty="0" smtClean="0"/>
              <a:t> </a:t>
            </a:r>
            <a:r>
              <a:rPr lang="en-US" dirty="0" err="1" smtClean="0"/>
              <a:t>materi</a:t>
            </a:r>
            <a:r>
              <a:rPr lang="en-US" dirty="0" smtClean="0"/>
              <a:t> </a:t>
            </a:r>
            <a:r>
              <a:rPr lang="en-US" dirty="0" err="1" smtClean="0"/>
              <a:t>pembelajaran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181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2286000" cy="609600"/>
          </a:xfrm>
        </p:spPr>
        <p:txBody>
          <a:bodyPr>
            <a:normAutofit/>
          </a:bodyPr>
          <a:lstStyle>
            <a:lvl1pPr algn="l">
              <a:defRPr sz="4000">
                <a:latin typeface="Franklin Gothic Demi Cond" pitchFamily="34" charset="0"/>
              </a:defRPr>
            </a:lvl1pPr>
          </a:lstStyle>
          <a:p>
            <a:r>
              <a:rPr lang="en-US" dirty="0" smtClean="0"/>
              <a:t>Sub </a:t>
            </a:r>
            <a:r>
              <a:rPr lang="en-US" dirty="0" err="1" smtClean="0"/>
              <a:t>Judul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295400"/>
            <a:ext cx="7239000" cy="4724400"/>
          </a:xfrm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Franklin Gothic Demi Cond" pitchFamily="34" charset="0"/>
              </a:defRPr>
            </a:lvl1pPr>
          </a:lstStyle>
          <a:p>
            <a:pPr lvl="0"/>
            <a:r>
              <a:rPr lang="en-US" dirty="0" err="1" smtClean="0"/>
              <a:t>Pembahasan</a:t>
            </a:r>
            <a:r>
              <a:rPr lang="en-US" dirty="0" smtClean="0"/>
              <a:t> </a:t>
            </a:r>
            <a:r>
              <a:rPr lang="en-US" dirty="0" err="1" smtClean="0"/>
              <a:t>mengenai</a:t>
            </a:r>
            <a:r>
              <a:rPr lang="en-US" dirty="0" smtClean="0"/>
              <a:t> </a:t>
            </a:r>
            <a:r>
              <a:rPr lang="en-US" dirty="0" err="1" smtClean="0"/>
              <a:t>materi</a:t>
            </a:r>
            <a:r>
              <a:rPr lang="en-US" dirty="0" smtClean="0"/>
              <a:t> </a:t>
            </a:r>
            <a:r>
              <a:rPr lang="en-US" dirty="0" err="1" smtClean="0"/>
              <a:t>pembelajaran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6400800"/>
            <a:ext cx="1524000" cy="304800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rgbClr val="006600"/>
                </a:solidFill>
                <a:latin typeface="Franklin Gothic Demi Cond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Fakultas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107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0800" y="2819400"/>
            <a:ext cx="3810000" cy="609600"/>
          </a:xfrm>
        </p:spPr>
        <p:txBody>
          <a:bodyPr>
            <a:normAutofit/>
          </a:bodyPr>
          <a:lstStyle>
            <a:lvl1pPr algn="ctr">
              <a:defRPr sz="4000">
                <a:latin typeface="Franklin Gothic Demi Cond" pitchFamily="34" charset="0"/>
              </a:defRPr>
            </a:lvl1pPr>
          </a:lstStyle>
          <a:p>
            <a:r>
              <a:rPr lang="en-US" dirty="0" err="1" smtClean="0"/>
              <a:t>Terima</a:t>
            </a:r>
            <a:r>
              <a:rPr lang="en-US" dirty="0" smtClean="0"/>
              <a:t> </a:t>
            </a:r>
            <a:r>
              <a:rPr lang="en-US" dirty="0" err="1" smtClean="0"/>
              <a:t>Kasih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6400800"/>
            <a:ext cx="1676400" cy="3048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Franklin Gothic Demi Cond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Fakultas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851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286000" y="3124200"/>
            <a:ext cx="4296061" cy="609599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latin typeface="Franklin Gothic Demi Cond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 smtClean="0"/>
              <a:t>Terima</a:t>
            </a:r>
            <a:r>
              <a:rPr lang="en-US" dirty="0" smtClean="0"/>
              <a:t> </a:t>
            </a:r>
            <a:r>
              <a:rPr lang="en-US" dirty="0" err="1" smtClean="0"/>
              <a:t>Kasih</a:t>
            </a:r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6400800"/>
            <a:ext cx="1676400" cy="3048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Franklin Gothic Demi Cond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Fakultas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136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67000" y="2857500"/>
            <a:ext cx="33528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Demi Cond" pitchFamily="34" charset="0"/>
              </a:defRPr>
            </a:lvl1pPr>
          </a:lstStyle>
          <a:p>
            <a:r>
              <a:rPr lang="en-US" dirty="0" err="1" smtClean="0"/>
              <a:t>Terima</a:t>
            </a:r>
            <a:r>
              <a:rPr lang="en-US" dirty="0" smtClean="0"/>
              <a:t> </a:t>
            </a:r>
            <a:r>
              <a:rPr lang="en-US" dirty="0" err="1" smtClean="0"/>
              <a:t>Kasih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6324600"/>
            <a:ext cx="1524000" cy="3810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006600"/>
                </a:solidFill>
                <a:latin typeface="Franklin Gothic Demi Cond" pitchFamily="34" charset="0"/>
              </a:defRPr>
            </a:lvl1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Fakultas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768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B8FF6-ECD9-49AB-B430-41AFB2F8B724}" type="datetimeFigureOut">
              <a:rPr lang="id-ID" smtClean="0"/>
              <a:pPr/>
              <a:t>16/11/2016</a:t>
            </a:fld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645-0458-48C4-834B-2284F4C51A80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38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3400" y="838201"/>
            <a:ext cx="5486400" cy="609599"/>
          </a:xfrm>
        </p:spPr>
        <p:txBody>
          <a:bodyPr>
            <a:noAutofit/>
          </a:bodyPr>
          <a:lstStyle>
            <a:lvl1pPr algn="l">
              <a:defRPr sz="4000">
                <a:solidFill>
                  <a:srgbClr val="006600"/>
                </a:solidFill>
                <a:latin typeface="Franklin Gothic Demi Cond" pitchFamily="34" charset="0"/>
              </a:defRPr>
            </a:lvl1pPr>
          </a:lstStyle>
          <a:p>
            <a:r>
              <a:rPr lang="en-US" dirty="0" err="1" smtClean="0"/>
              <a:t>Judul</a:t>
            </a:r>
            <a:r>
              <a:rPr lang="en-US" dirty="0" smtClean="0"/>
              <a:t> </a:t>
            </a:r>
            <a:r>
              <a:rPr lang="en-US" dirty="0" err="1" smtClean="0"/>
              <a:t>Persentasi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00800" y="6400800"/>
            <a:ext cx="1828800" cy="3048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006600"/>
                </a:solidFill>
                <a:latin typeface="Franklin Gothic Demi Con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Fakultas</a:t>
            </a:r>
            <a:endParaRPr lang="en-US" dirty="0"/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533400" y="1524000"/>
            <a:ext cx="4419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rgbClr val="006600"/>
                </a:solidFill>
                <a:latin typeface="Franklin Gothic Demi Cond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2" name="Content Placeholder 41"/>
          <p:cNvSpPr>
            <a:spLocks noGrp="1"/>
          </p:cNvSpPr>
          <p:nvPr>
            <p:ph sz="quarter" idx="11" hasCustomPrompt="1"/>
          </p:nvPr>
        </p:nvSpPr>
        <p:spPr>
          <a:xfrm>
            <a:off x="609600" y="5562600"/>
            <a:ext cx="1600200" cy="3810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6600"/>
                </a:solidFill>
                <a:latin typeface="Franklin Gothic Demi" pitchFamily="34" charset="0"/>
              </a:defRPr>
            </a:lvl1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Dosen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1600200"/>
            <a:ext cx="1905000" cy="533400"/>
          </a:xfr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rgbClr val="006600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 smtClean="0"/>
              <a:t>Sub </a:t>
            </a:r>
            <a:r>
              <a:rPr lang="en-US" dirty="0" err="1" smtClean="0"/>
              <a:t>Judul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060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762000"/>
            <a:ext cx="3962400" cy="609600"/>
          </a:xfrm>
        </p:spPr>
        <p:txBody>
          <a:bodyPr/>
          <a:lstStyle>
            <a:lvl1pPr algn="l">
              <a:defRPr>
                <a:solidFill>
                  <a:srgbClr val="006600"/>
                </a:solidFill>
                <a:latin typeface="Franklin Gothic Demi Cond" pitchFamily="34" charset="0"/>
              </a:defRPr>
            </a:lvl1pPr>
          </a:lstStyle>
          <a:p>
            <a:r>
              <a:rPr lang="en-US" dirty="0" err="1" smtClean="0"/>
              <a:t>Judul</a:t>
            </a:r>
            <a:r>
              <a:rPr lang="en-US" dirty="0" smtClean="0"/>
              <a:t> </a:t>
            </a:r>
            <a:r>
              <a:rPr lang="en-US" dirty="0" err="1" smtClean="0"/>
              <a:t>Persentasi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524000"/>
            <a:ext cx="2209800" cy="457200"/>
          </a:xfrm>
        </p:spPr>
        <p:txBody>
          <a:bodyPr/>
          <a:lstStyle>
            <a:lvl1pPr marL="0" indent="0">
              <a:buNone/>
              <a:defRPr baseline="0">
                <a:solidFill>
                  <a:srgbClr val="006600"/>
                </a:solidFill>
                <a:latin typeface="Franklin Gothic Demi Cond" pitchFamily="34" charset="0"/>
              </a:defRPr>
            </a:lvl1pPr>
          </a:lstStyle>
          <a:p>
            <a:pPr lvl="0"/>
            <a:r>
              <a:rPr lang="en-US" dirty="0" smtClean="0"/>
              <a:t>Sub </a:t>
            </a:r>
            <a:r>
              <a:rPr lang="en-US" dirty="0" err="1" smtClean="0"/>
              <a:t>Judul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257800"/>
            <a:ext cx="1447800" cy="38100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rgbClr val="006600"/>
                </a:solidFill>
                <a:latin typeface="Franklin Gothic Demi Cond" pitchFamily="34" charset="0"/>
              </a:defRPr>
            </a:lvl1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Dosen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934200" y="6324600"/>
            <a:ext cx="1524000" cy="3810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rgbClr val="006600"/>
                </a:solidFill>
                <a:latin typeface="Franklin Gothic Demi Cond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Fakultas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340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762000"/>
            <a:ext cx="4267200" cy="639762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Franklin Gothic Demi Cond" pitchFamily="34" charset="0"/>
              </a:defRPr>
            </a:lvl1pPr>
          </a:lstStyle>
          <a:p>
            <a:r>
              <a:rPr lang="en-US" dirty="0" err="1" smtClean="0"/>
              <a:t>Judul</a:t>
            </a:r>
            <a:r>
              <a:rPr lang="en-US" dirty="0" smtClean="0"/>
              <a:t> </a:t>
            </a:r>
            <a:r>
              <a:rPr lang="en-US" dirty="0" err="1" smtClean="0"/>
              <a:t>Persentasi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5562600"/>
            <a:ext cx="1447800" cy="3048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Franklin Gothic Demi Cond" pitchFamily="34" charset="0"/>
              </a:defRPr>
            </a:lvl1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Dosen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600200"/>
            <a:ext cx="3124200" cy="533400"/>
          </a:xfr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bg1"/>
                </a:solidFill>
                <a:latin typeface="Franklin Gothic Demi Cond" pitchFamily="34" charset="0"/>
              </a:defRPr>
            </a:lvl1pPr>
          </a:lstStyle>
          <a:p>
            <a:pPr lvl="0"/>
            <a:r>
              <a:rPr lang="en-US" dirty="0" smtClean="0"/>
              <a:t>Sub </a:t>
            </a:r>
            <a:r>
              <a:rPr lang="en-US" dirty="0" err="1" smtClean="0"/>
              <a:t>Judul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553200" y="6489700"/>
            <a:ext cx="1524000" cy="381000"/>
          </a:xfr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Franklin Gothic Demi Cond" pitchFamily="34" charset="0"/>
              </a:defRPr>
            </a:lvl1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Fakultas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131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09600"/>
            <a:ext cx="6324600" cy="792162"/>
          </a:xfrm>
        </p:spPr>
        <p:txBody>
          <a:bodyPr>
            <a:normAutofit/>
          </a:bodyPr>
          <a:lstStyle>
            <a:lvl1pPr algn="l">
              <a:defRPr sz="4000">
                <a:solidFill>
                  <a:srgbClr val="006600"/>
                </a:solidFill>
                <a:latin typeface="Franklin Gothic Demi Cond" pitchFamily="34" charset="0"/>
              </a:defRPr>
            </a:lvl1pPr>
          </a:lstStyle>
          <a:p>
            <a:r>
              <a:rPr lang="en-US" dirty="0" smtClean="0"/>
              <a:t>Sub </a:t>
            </a:r>
            <a:r>
              <a:rPr lang="en-US" dirty="0" err="1" smtClean="0"/>
              <a:t>Judul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152116" y="2514600"/>
            <a:ext cx="1857375" cy="1143000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Franklin Gothic Demi Cond" pitchFamily="34" charset="0"/>
              </a:defRPr>
            </a:lvl1pPr>
          </a:lstStyle>
          <a:p>
            <a:endParaRPr lang="en-US" dirty="0" smtClean="0"/>
          </a:p>
          <a:p>
            <a:r>
              <a:rPr lang="en-US" dirty="0" err="1" smtClean="0"/>
              <a:t>Gambar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152116" y="3810000"/>
            <a:ext cx="1857375" cy="11430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Franklin Gothic Demi Cond" pitchFamily="34" charset="0"/>
              </a:defRPr>
            </a:lvl1pPr>
          </a:lstStyle>
          <a:p>
            <a:endParaRPr lang="en-US" dirty="0" smtClean="0"/>
          </a:p>
          <a:p>
            <a:r>
              <a:rPr lang="en-US" dirty="0" err="1" smtClean="0"/>
              <a:t>Gambar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7152116" y="5105400"/>
            <a:ext cx="1857375" cy="10668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Franklin Gothic Demi Cond" pitchFamily="34" charset="0"/>
              </a:defRPr>
            </a:lvl1pPr>
          </a:lstStyle>
          <a:p>
            <a:endParaRPr lang="en-US" dirty="0" smtClean="0"/>
          </a:p>
          <a:p>
            <a:r>
              <a:rPr lang="en-US" dirty="0" err="1" smtClean="0"/>
              <a:t>Gambar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524000"/>
            <a:ext cx="6324600" cy="487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006600"/>
                </a:solidFill>
                <a:latin typeface="Franklin Gothic Demi Cond" pitchFamily="34" charset="0"/>
              </a:defRPr>
            </a:lvl1pPr>
          </a:lstStyle>
          <a:p>
            <a:pPr lvl="0"/>
            <a:r>
              <a:rPr lang="en-US" dirty="0" err="1" smtClean="0"/>
              <a:t>Pembahasan</a:t>
            </a:r>
            <a:r>
              <a:rPr lang="en-US" dirty="0" smtClean="0"/>
              <a:t> </a:t>
            </a:r>
            <a:r>
              <a:rPr lang="en-US" dirty="0" err="1" smtClean="0"/>
              <a:t>mengenai</a:t>
            </a:r>
            <a:r>
              <a:rPr lang="en-US" dirty="0" smtClean="0"/>
              <a:t> </a:t>
            </a:r>
            <a:r>
              <a:rPr lang="en-US" dirty="0" err="1" smtClean="0"/>
              <a:t>materi</a:t>
            </a:r>
            <a:r>
              <a:rPr lang="en-US" dirty="0" smtClean="0"/>
              <a:t> </a:t>
            </a:r>
            <a:r>
              <a:rPr lang="en-US" dirty="0" err="1" smtClean="0"/>
              <a:t>pembelajaran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543800" y="6400800"/>
            <a:ext cx="1447800" cy="381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006600"/>
                </a:solidFill>
                <a:latin typeface="Franklin Gothic Demi Cond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Fakultas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76800" y="1143000"/>
            <a:ext cx="3810000" cy="762000"/>
          </a:xfrm>
        </p:spPr>
        <p:txBody>
          <a:bodyPr>
            <a:normAutofit/>
          </a:bodyPr>
          <a:lstStyle>
            <a:lvl1pPr algn="r">
              <a:defRPr sz="4000">
                <a:solidFill>
                  <a:srgbClr val="006600"/>
                </a:solidFill>
                <a:latin typeface="Franklin Gothic Demi Cond" pitchFamily="34" charset="0"/>
              </a:defRPr>
            </a:lvl1pPr>
          </a:lstStyle>
          <a:p>
            <a:r>
              <a:rPr lang="en-US" dirty="0" smtClean="0"/>
              <a:t>Sub </a:t>
            </a:r>
            <a:r>
              <a:rPr lang="en-US" dirty="0" err="1" smtClean="0"/>
              <a:t>Judul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057400"/>
            <a:ext cx="8077200" cy="4495800"/>
          </a:xfrm>
        </p:spPr>
        <p:txBody>
          <a:bodyPr>
            <a:normAutofit/>
          </a:bodyPr>
          <a:lstStyle>
            <a:lvl1pPr marL="0" indent="0" algn="r">
              <a:buNone/>
              <a:defRPr sz="2800" baseline="0">
                <a:solidFill>
                  <a:srgbClr val="006600"/>
                </a:solidFill>
                <a:latin typeface="Franklin Gothic Demi Cond" pitchFamily="34" charset="0"/>
              </a:defRPr>
            </a:lvl1pPr>
          </a:lstStyle>
          <a:p>
            <a:pPr lvl="0"/>
            <a:r>
              <a:rPr lang="en-US" dirty="0" err="1" smtClean="0"/>
              <a:t>Pembahasan</a:t>
            </a:r>
            <a:r>
              <a:rPr lang="en-US" dirty="0" smtClean="0"/>
              <a:t> </a:t>
            </a:r>
            <a:r>
              <a:rPr lang="en-US" dirty="0" err="1" smtClean="0"/>
              <a:t>mengenai</a:t>
            </a:r>
            <a:r>
              <a:rPr lang="en-US" dirty="0" smtClean="0"/>
              <a:t> </a:t>
            </a:r>
            <a:r>
              <a:rPr lang="en-US" dirty="0" err="1" smtClean="0"/>
              <a:t>materi</a:t>
            </a:r>
            <a:r>
              <a:rPr lang="en-US" dirty="0" smtClean="0"/>
              <a:t> </a:t>
            </a:r>
            <a:r>
              <a:rPr lang="en-US" dirty="0" err="1" smtClean="0"/>
              <a:t>pembelajaran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934200" y="76200"/>
            <a:ext cx="1752600" cy="381000"/>
          </a:xfr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rgbClr val="006600"/>
                </a:solidFill>
                <a:latin typeface="Franklin Gothic Demi Cond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Fakultas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651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381001"/>
            <a:ext cx="2630487" cy="609600"/>
          </a:xfrm>
        </p:spPr>
        <p:txBody>
          <a:bodyPr anchor="b">
            <a:noAutofit/>
          </a:bodyPr>
          <a:lstStyle>
            <a:lvl1pPr marL="0" indent="0">
              <a:buNone/>
              <a:defRPr sz="4000">
                <a:solidFill>
                  <a:srgbClr val="006600"/>
                </a:solidFill>
                <a:latin typeface="Franklin Gothic Demi Cond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 </a:t>
            </a:r>
            <a:r>
              <a:rPr lang="en-US" dirty="0" err="1" smtClean="0"/>
              <a:t>Judul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43000"/>
            <a:ext cx="8229600" cy="46482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006600"/>
                </a:solidFill>
                <a:latin typeface="Franklin Gothic Demi Cond" pitchFamily="34" charset="0"/>
              </a:defRPr>
            </a:lvl1pPr>
          </a:lstStyle>
          <a:p>
            <a:pPr lvl="0"/>
            <a:r>
              <a:rPr lang="en-US" dirty="0" err="1" smtClean="0"/>
              <a:t>Pembahasan</a:t>
            </a:r>
            <a:r>
              <a:rPr lang="en-US" dirty="0" smtClean="0"/>
              <a:t> </a:t>
            </a:r>
            <a:r>
              <a:rPr lang="en-US" dirty="0" err="1" smtClean="0"/>
              <a:t>mengenai</a:t>
            </a:r>
            <a:r>
              <a:rPr lang="en-US" dirty="0" smtClean="0"/>
              <a:t> </a:t>
            </a:r>
            <a:r>
              <a:rPr lang="en-US" dirty="0" err="1" smtClean="0"/>
              <a:t>materi</a:t>
            </a:r>
            <a:r>
              <a:rPr lang="en-US" dirty="0" smtClean="0"/>
              <a:t> </a:t>
            </a:r>
            <a:r>
              <a:rPr lang="en-US" dirty="0" err="1" smtClean="0"/>
              <a:t>pembelajaran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934200" y="6477000"/>
            <a:ext cx="1752600" cy="381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rgbClr val="006600"/>
                </a:solidFill>
                <a:latin typeface="Franklin Gothic Demi Cond" pitchFamily="34" charset="0"/>
              </a:defRPr>
            </a:lvl1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Fakultas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846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09600"/>
            <a:ext cx="8229600" cy="715962"/>
          </a:xfrm>
        </p:spPr>
        <p:txBody>
          <a:bodyPr>
            <a:normAutofit/>
          </a:bodyPr>
          <a:lstStyle>
            <a:lvl1pPr>
              <a:defRPr sz="4000">
                <a:latin typeface="Franklin Gothic Demi Cond" pitchFamily="34" charset="0"/>
              </a:defRPr>
            </a:lvl1pPr>
          </a:lstStyle>
          <a:p>
            <a:r>
              <a:rPr lang="en-US" dirty="0" smtClean="0"/>
              <a:t>Sub </a:t>
            </a:r>
            <a:r>
              <a:rPr lang="en-US" dirty="0" err="1" smtClean="0"/>
              <a:t>Judul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447800"/>
            <a:ext cx="8229600" cy="4495800"/>
          </a:xfrm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Franklin Gothic Demi Cond" pitchFamily="34" charset="0"/>
              </a:defRPr>
            </a:lvl1pPr>
          </a:lstStyle>
          <a:p>
            <a:pPr lvl="0"/>
            <a:r>
              <a:rPr lang="en-US" dirty="0" err="1" smtClean="0"/>
              <a:t>Pembahasan</a:t>
            </a:r>
            <a:r>
              <a:rPr lang="en-US" dirty="0" smtClean="0"/>
              <a:t> </a:t>
            </a:r>
            <a:r>
              <a:rPr lang="en-US" dirty="0" err="1" smtClean="0"/>
              <a:t>mengenai</a:t>
            </a:r>
            <a:r>
              <a:rPr lang="en-US" dirty="0" smtClean="0"/>
              <a:t> </a:t>
            </a:r>
            <a:r>
              <a:rPr lang="en-US" dirty="0" err="1" smtClean="0"/>
              <a:t>materi</a:t>
            </a:r>
            <a:r>
              <a:rPr lang="en-US" dirty="0" smtClean="0"/>
              <a:t> </a:t>
            </a:r>
            <a:r>
              <a:rPr lang="en-US" dirty="0" err="1" smtClean="0"/>
              <a:t>pembelajaran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934200" y="6477000"/>
            <a:ext cx="1752600" cy="381000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rgbClr val="006600"/>
                </a:solidFill>
                <a:latin typeface="Franklin Gothic Demi Cond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 </a:t>
            </a:r>
            <a:r>
              <a:rPr lang="en-US" dirty="0" err="1" smtClean="0"/>
              <a:t>Fakultas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388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F4437-F7DD-434D-8ABE-79555209C013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794D4-E2D1-4C1B-9FF5-7A0FEFB5D4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81600" y="228600"/>
            <a:ext cx="3124200" cy="838200"/>
          </a:xfrm>
        </p:spPr>
        <p:txBody>
          <a:bodyPr>
            <a:normAutofit/>
          </a:bodyPr>
          <a:lstStyle>
            <a:lvl1pPr marL="0" indent="0" algn="r">
              <a:buNone/>
              <a:defRPr sz="4000">
                <a:solidFill>
                  <a:schemeClr val="tx1"/>
                </a:solidFill>
                <a:latin typeface="Franklin Gothic Demi Cond" pitchFamily="34" charset="0"/>
              </a:defRPr>
            </a:lvl1pPr>
          </a:lstStyle>
          <a:p>
            <a:pPr lvl="0"/>
            <a:r>
              <a:rPr lang="en-US" dirty="0" smtClean="0"/>
              <a:t>Sub </a:t>
            </a:r>
            <a:r>
              <a:rPr lang="en-US" dirty="0" err="1" smtClean="0"/>
              <a:t>Judul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1447800"/>
            <a:ext cx="8077200" cy="4800600"/>
          </a:xfrm>
        </p:spPr>
        <p:txBody>
          <a:bodyPr>
            <a:normAutofit/>
          </a:bodyPr>
          <a:lstStyle>
            <a:lvl1pPr marL="0" indent="0" algn="r">
              <a:buNone/>
              <a:defRPr sz="2800" baseline="0">
                <a:latin typeface="Franklin Gothic Demi Cond" pitchFamily="34" charset="0"/>
              </a:defRPr>
            </a:lvl1pPr>
          </a:lstStyle>
          <a:p>
            <a:pPr lvl="0"/>
            <a:r>
              <a:rPr lang="en-US" dirty="0" err="1" smtClean="0"/>
              <a:t>Pembahasan</a:t>
            </a:r>
            <a:r>
              <a:rPr lang="en-US" dirty="0" smtClean="0"/>
              <a:t> </a:t>
            </a:r>
            <a:r>
              <a:rPr lang="en-US" dirty="0" err="1" smtClean="0"/>
              <a:t>mengenai</a:t>
            </a:r>
            <a:r>
              <a:rPr lang="en-US" dirty="0" smtClean="0"/>
              <a:t> </a:t>
            </a:r>
            <a:r>
              <a:rPr lang="en-US" dirty="0" err="1" smtClean="0"/>
              <a:t>materi</a:t>
            </a:r>
            <a:r>
              <a:rPr lang="en-US" dirty="0" smtClean="0"/>
              <a:t> </a:t>
            </a:r>
            <a:r>
              <a:rPr lang="en-US" dirty="0" err="1" smtClean="0"/>
              <a:t>pembelajaran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" y="6477000"/>
            <a:ext cx="1752600" cy="381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Franklin Gothic Demi Cond" pitchFamily="34" charset="0"/>
              </a:defRPr>
            </a:lvl1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Fakultas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372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F4437-F7DD-434D-8ABE-79555209C013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794D4-E2D1-4C1B-9FF5-7A0FEFB5D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41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60" r:id="rId3"/>
    <p:sldLayoutId id="2147483658" r:id="rId4"/>
    <p:sldLayoutId id="2147483652" r:id="rId5"/>
    <p:sldLayoutId id="2147483650" r:id="rId6"/>
    <p:sldLayoutId id="2147483651" r:id="rId7"/>
    <p:sldLayoutId id="2147483662" r:id="rId8"/>
    <p:sldLayoutId id="2147483663" r:id="rId9"/>
    <p:sldLayoutId id="2147483653" r:id="rId10"/>
    <p:sldLayoutId id="2147483655" r:id="rId11"/>
    <p:sldLayoutId id="2147483654" r:id="rId12"/>
    <p:sldLayoutId id="2147483656" r:id="rId13"/>
    <p:sldLayoutId id="2147483661" r:id="rId14"/>
    <p:sldLayoutId id="2147483664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7.wmf"/><Relationship Id="rId4" Type="http://schemas.openxmlformats.org/officeDocument/2006/relationships/oleObject" Target="../embeddings/Microsoft_Word_97_-_2003_Document1.doc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9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2.emf"/><Relationship Id="rId4" Type="http://schemas.openxmlformats.org/officeDocument/2006/relationships/oleObject" Target="../embeddings/Microsoft_Word_97_-_2003_Document2.doc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 smtClean="0"/>
              <a:t>Graph </a:t>
            </a:r>
            <a:r>
              <a:rPr lang="en-US" sz="4400" smtClean="0"/>
              <a:t>lanjutan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6400800"/>
            <a:ext cx="2286000" cy="304800"/>
          </a:xfrm>
        </p:spPr>
        <p:txBody>
          <a:bodyPr/>
          <a:lstStyle/>
          <a:p>
            <a:r>
              <a:rPr lang="en-US" dirty="0" err="1" smtClean="0"/>
              <a:t>Fak</a:t>
            </a:r>
            <a:r>
              <a:rPr lang="en-US" dirty="0" smtClean="0"/>
              <a:t>. </a:t>
            </a:r>
            <a:r>
              <a:rPr lang="en-US" dirty="0" err="1" smtClean="0"/>
              <a:t>Teknologi</a:t>
            </a:r>
            <a:r>
              <a:rPr lang="en-US" dirty="0" smtClean="0"/>
              <a:t> </a:t>
            </a:r>
            <a:r>
              <a:rPr lang="en-US" dirty="0" err="1" smtClean="0"/>
              <a:t>Industri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09600" y="5562600"/>
            <a:ext cx="2514600" cy="381000"/>
          </a:xfrm>
        </p:spPr>
        <p:txBody>
          <a:bodyPr/>
          <a:lstStyle/>
          <a:p>
            <a:r>
              <a:rPr lang="en-US" dirty="0" err="1" smtClean="0"/>
              <a:t>Heru</a:t>
            </a:r>
            <a:r>
              <a:rPr lang="en-US" dirty="0" smtClean="0"/>
              <a:t> </a:t>
            </a:r>
            <a:r>
              <a:rPr lang="en-US" dirty="0" err="1" smtClean="0"/>
              <a:t>Cahya</a:t>
            </a:r>
            <a:r>
              <a:rPr lang="en-US" dirty="0" smtClean="0"/>
              <a:t> R</a:t>
            </a:r>
          </a:p>
          <a:p>
            <a:r>
              <a:rPr lang="en-US" dirty="0" err="1" smtClean="0"/>
              <a:t>Wilis</a:t>
            </a:r>
            <a:r>
              <a:rPr lang="en-US" dirty="0" smtClean="0"/>
              <a:t> </a:t>
            </a:r>
            <a:r>
              <a:rPr lang="en-US" dirty="0" err="1" smtClean="0"/>
              <a:t>Kaswidjanti</a:t>
            </a:r>
            <a:endParaRPr lang="en-US" dirty="0" smtClean="0"/>
          </a:p>
          <a:p>
            <a:r>
              <a:rPr lang="en-US" dirty="0" err="1" smtClean="0"/>
              <a:t>Rifki</a:t>
            </a:r>
            <a:r>
              <a:rPr lang="en-US" dirty="0" smtClean="0"/>
              <a:t> </a:t>
            </a:r>
            <a:r>
              <a:rPr lang="en-US" dirty="0" err="1" smtClean="0"/>
              <a:t>Indra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33400" y="1600200"/>
            <a:ext cx="3352800" cy="5334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Representasi</a:t>
            </a:r>
            <a:r>
              <a:rPr lang="en-US" dirty="0" smtClean="0"/>
              <a:t> </a:t>
            </a:r>
            <a:r>
              <a:rPr lang="en-US" dirty="0" err="1" smtClean="0"/>
              <a:t>graf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83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381001"/>
            <a:ext cx="5486400" cy="609600"/>
          </a:xfrm>
        </p:spPr>
        <p:txBody>
          <a:bodyPr/>
          <a:lstStyle/>
          <a:p>
            <a:r>
              <a:rPr lang="en-US" dirty="0" smtClean="0"/>
              <a:t>4. Graf </a:t>
            </a:r>
            <a:r>
              <a:rPr lang="en-US" dirty="0" err="1" smtClean="0"/>
              <a:t>Isomorfik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Graf </a:t>
            </a:r>
            <a:r>
              <a:rPr lang="en-US" dirty="0" err="1" smtClean="0">
                <a:solidFill>
                  <a:schemeClr val="tx1"/>
                </a:solidFill>
              </a:rPr>
              <a:t>disebut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saling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isomorfik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jika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hanya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jika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memiliki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jumlah</a:t>
            </a:r>
            <a:r>
              <a:rPr lang="en-US" dirty="0" smtClean="0">
                <a:solidFill>
                  <a:schemeClr val="tx1"/>
                </a:solidFill>
              </a:rPr>
              <a:t> vertex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edges yang </a:t>
            </a:r>
            <a:r>
              <a:rPr lang="en-US" dirty="0" err="1" smtClean="0">
                <a:solidFill>
                  <a:schemeClr val="tx1"/>
                </a:solidFill>
              </a:rPr>
              <a:t>sama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Graf </a:t>
            </a:r>
            <a:r>
              <a:rPr lang="en-US" dirty="0" err="1" smtClean="0">
                <a:solidFill>
                  <a:schemeClr val="tx1"/>
                </a:solidFill>
              </a:rPr>
              <a:t>tersebut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boleh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berbeda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penamaan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dikarenakan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sebuah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graf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dapat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digambarkan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dengan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berbagai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cara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lvl="0" indent="-342900" algn="just">
              <a:buFont typeface="Wingdings" pitchFamily="2" charset="2"/>
              <a:buChar char="q"/>
            </a:pPr>
            <a:r>
              <a:rPr lang="en-US" dirty="0" err="1">
                <a:solidFill>
                  <a:schemeClr val="tx1"/>
                </a:solidFill>
              </a:rPr>
              <a:t>Dua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buah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graf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>
                <a:solidFill>
                  <a:schemeClr val="tx1"/>
                </a:solidFill>
              </a:rPr>
              <a:t>G</a:t>
            </a:r>
            <a:r>
              <a:rPr lang="en-US" baseline="-25000" dirty="0">
                <a:solidFill>
                  <a:schemeClr val="tx1"/>
                </a:solidFill>
              </a:rPr>
              <a:t>1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G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dikatakan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isomorfik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jika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korespondensi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satu-satu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antara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simpul-simpul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keduanya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antara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sisi-sisi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keduaya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sedemikian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sehingga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hubungan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kebersisian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tetap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terjaga</a:t>
            </a:r>
            <a:r>
              <a:rPr lang="en-US" dirty="0">
                <a:solidFill>
                  <a:schemeClr val="tx1"/>
                </a:solidFill>
              </a:rPr>
              <a:t>. 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lvl="0" indent="-342900" algn="just">
              <a:buFont typeface="Wingdings" pitchFamily="2" charset="2"/>
              <a:buChar char="q"/>
            </a:pPr>
            <a:r>
              <a:rPr lang="en-US" dirty="0" err="1" smtClean="0">
                <a:solidFill>
                  <a:srgbClr val="00B050"/>
                </a:solidFill>
              </a:rPr>
              <a:t>Memiliki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jumlah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simpul</a:t>
            </a:r>
            <a:r>
              <a:rPr lang="en-US" dirty="0" smtClean="0">
                <a:solidFill>
                  <a:srgbClr val="00B050"/>
                </a:solidFill>
              </a:rPr>
              <a:t>, </a:t>
            </a:r>
            <a:r>
              <a:rPr lang="en-US" dirty="0" err="1" smtClean="0">
                <a:solidFill>
                  <a:srgbClr val="00B050"/>
                </a:solidFill>
              </a:rPr>
              <a:t>sisi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dan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matrik</a:t>
            </a:r>
            <a:r>
              <a:rPr lang="en-US" dirty="0" smtClean="0">
                <a:solidFill>
                  <a:srgbClr val="00B050"/>
                </a:solidFill>
              </a:rPr>
              <a:t> adjacency yang </a:t>
            </a:r>
            <a:r>
              <a:rPr lang="en-US" dirty="0" err="1" smtClean="0">
                <a:solidFill>
                  <a:srgbClr val="00B050"/>
                </a:solidFill>
              </a:rPr>
              <a:t>sama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06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381001"/>
            <a:ext cx="5029200" cy="609600"/>
          </a:xfrm>
        </p:spPr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graf</a:t>
            </a:r>
            <a:r>
              <a:rPr lang="en-US" dirty="0" smtClean="0"/>
              <a:t> </a:t>
            </a:r>
            <a:r>
              <a:rPr lang="en-US" dirty="0" err="1" smtClean="0"/>
              <a:t>isomorfik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FTI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229600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lowchart: Predefined Process 4"/>
          <p:cNvSpPr/>
          <p:nvPr/>
        </p:nvSpPr>
        <p:spPr>
          <a:xfrm>
            <a:off x="609600" y="5029200"/>
            <a:ext cx="7772400" cy="685800"/>
          </a:xfrm>
          <a:prstGeom prst="flowChartPredefinedProcess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Bukti</a:t>
            </a:r>
            <a:r>
              <a:rPr lang="en-US" dirty="0" smtClean="0">
                <a:solidFill>
                  <a:schemeClr val="tx1"/>
                </a:solidFill>
              </a:rPr>
              <a:t> lain </a:t>
            </a:r>
            <a:r>
              <a:rPr lang="en-US" dirty="0" err="1" smtClean="0">
                <a:solidFill>
                  <a:schemeClr val="tx1"/>
                </a:solidFill>
              </a:rPr>
              <a:t>kalau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G1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G2 </a:t>
            </a:r>
            <a:r>
              <a:rPr lang="en-US" dirty="0" err="1" smtClean="0">
                <a:solidFill>
                  <a:schemeClr val="tx1"/>
                </a:solidFill>
              </a:rPr>
              <a:t>isomorfik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adalah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cek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dengan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matrik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ketetanggaan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31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381000"/>
            <a:ext cx="7543800" cy="1447799"/>
          </a:xfrm>
        </p:spPr>
        <p:txBody>
          <a:bodyPr/>
          <a:lstStyle/>
          <a:p>
            <a:r>
              <a:rPr lang="en-US" dirty="0" err="1" smtClean="0"/>
              <a:t>Buktikan</a:t>
            </a:r>
            <a:r>
              <a:rPr lang="en-US" dirty="0" smtClean="0"/>
              <a:t> </a:t>
            </a:r>
            <a:r>
              <a:rPr lang="en-US" dirty="0" err="1" smtClean="0"/>
              <a:t>kalau</a:t>
            </a:r>
            <a:r>
              <a:rPr lang="en-US" dirty="0" smtClean="0"/>
              <a:t> G1 </a:t>
            </a:r>
            <a:r>
              <a:rPr lang="en-US" dirty="0" err="1" smtClean="0"/>
              <a:t>dan</a:t>
            </a:r>
            <a:r>
              <a:rPr lang="en-US" dirty="0" smtClean="0"/>
              <a:t> G2 </a:t>
            </a:r>
            <a:r>
              <a:rPr lang="en-US" dirty="0" err="1" smtClean="0"/>
              <a:t>isomorfik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bukan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FTI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52625"/>
            <a:ext cx="7292306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93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381001"/>
            <a:ext cx="5562600" cy="609600"/>
          </a:xfrm>
        </p:spPr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isomorfik</a:t>
            </a:r>
            <a:r>
              <a:rPr lang="en-US" dirty="0" smtClean="0"/>
              <a:t> lain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FTI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226549"/>
              </p:ext>
            </p:extLst>
          </p:nvPr>
        </p:nvGraphicFramePr>
        <p:xfrm>
          <a:off x="533400" y="914400"/>
          <a:ext cx="8305800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8" name="Document" r:id="rId4" imgW="5715000" imgH="3751326" progId="Word.Document.8">
                  <p:embed/>
                </p:oleObj>
              </mc:Choice>
              <mc:Fallback>
                <p:oleObj name="Document" r:id="rId4" imgW="5715000" imgH="375132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914400"/>
                        <a:ext cx="8305800" cy="499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390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381001"/>
            <a:ext cx="3276600" cy="609600"/>
          </a:xfrm>
        </p:spPr>
        <p:txBody>
          <a:bodyPr/>
          <a:lstStyle/>
          <a:p>
            <a:r>
              <a:rPr lang="en-US" dirty="0" smtClean="0"/>
              <a:t>5. Graf </a:t>
            </a:r>
            <a:r>
              <a:rPr lang="en-US" dirty="0" err="1" smtClean="0"/>
              <a:t>Plannar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en-US" dirty="0" err="1" smtClean="0">
                <a:solidFill>
                  <a:schemeClr val="tx1"/>
                </a:solidFill>
              </a:rPr>
              <a:t>Suatu</a:t>
            </a:r>
            <a:r>
              <a:rPr lang="en-US" dirty="0" smtClean="0">
                <a:solidFill>
                  <a:schemeClr val="tx1"/>
                </a:solidFill>
              </a:rPr>
              <a:t> graph </a:t>
            </a:r>
            <a:r>
              <a:rPr lang="en-US" dirty="0" err="1" smtClean="0">
                <a:solidFill>
                  <a:schemeClr val="tx1"/>
                </a:solidFill>
              </a:rPr>
              <a:t>disebut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plannar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jika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dapat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digambarkan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dalam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bidang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tanpa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adanya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ruas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berpotongan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Graf yang </a:t>
            </a:r>
            <a:r>
              <a:rPr lang="en-US" dirty="0" err="1" smtClean="0">
                <a:solidFill>
                  <a:schemeClr val="tx1"/>
                </a:solidFill>
              </a:rPr>
              <a:t>termasuk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Plannar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adalah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Tree</a:t>
            </a:r>
          </a:p>
          <a:p>
            <a:pPr marL="457200" indent="-457200"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Kubus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Bidang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empat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Bidang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delapan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FTI</a:t>
            </a:r>
          </a:p>
        </p:txBody>
      </p:sp>
    </p:spTree>
    <p:extLst>
      <p:ext uri="{BB962C8B-B14F-4D97-AF65-F5344CB8AC3E}">
        <p14:creationId xmlns:p14="http://schemas.microsoft.com/office/powerpoint/2010/main" val="304508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381001"/>
            <a:ext cx="8005763" cy="609600"/>
          </a:xfrm>
        </p:spPr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Graf </a:t>
            </a:r>
            <a:r>
              <a:rPr lang="en-US" dirty="0" err="1" smtClean="0"/>
              <a:t>Plannar</a:t>
            </a:r>
            <a:r>
              <a:rPr lang="en-US" dirty="0" smtClean="0"/>
              <a:t>  </a:t>
            </a:r>
            <a:r>
              <a:rPr lang="en-US" dirty="0" err="1" smtClean="0">
                <a:solidFill>
                  <a:srgbClr val="FF0000"/>
                </a:solidFill>
              </a:rPr>
              <a:t>vs</a:t>
            </a:r>
            <a:r>
              <a:rPr lang="en-US" dirty="0" smtClean="0"/>
              <a:t> Non </a:t>
            </a:r>
            <a:r>
              <a:rPr lang="en-US" dirty="0" err="1" smtClean="0"/>
              <a:t>Plannar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FTI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81038" y="1504950"/>
            <a:ext cx="7781925" cy="2228850"/>
            <a:chOff x="681038" y="1066800"/>
            <a:chExt cx="7781925" cy="222885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038" y="1066800"/>
              <a:ext cx="7781925" cy="2228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819400" y="2895600"/>
              <a:ext cx="436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(a)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81600" y="2895600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(b)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2668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381001"/>
            <a:ext cx="3581400" cy="609600"/>
          </a:xfrm>
        </p:spPr>
        <p:txBody>
          <a:bodyPr/>
          <a:lstStyle/>
          <a:p>
            <a:r>
              <a:rPr lang="en-US" dirty="0" smtClean="0"/>
              <a:t>Formula Euler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Sisi-sisi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graf</a:t>
            </a:r>
            <a:r>
              <a:rPr lang="en-US" dirty="0"/>
              <a:t> planar </a:t>
            </a:r>
            <a:r>
              <a:rPr lang="en-US" dirty="0" err="1"/>
              <a:t>membagi</a:t>
            </a:r>
            <a:r>
              <a:rPr lang="en-US" dirty="0"/>
              <a:t> </a:t>
            </a:r>
            <a:r>
              <a:rPr lang="en-US" dirty="0" err="1"/>
              <a:t>bidang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wilayah</a:t>
            </a:r>
            <a:r>
              <a:rPr lang="en-US" dirty="0"/>
              <a:t> (</a:t>
            </a:r>
            <a:r>
              <a:rPr lang="en-US" i="1" dirty="0"/>
              <a:t>region</a:t>
            </a:r>
            <a:r>
              <a:rPr lang="en-US" dirty="0"/>
              <a:t>)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muka</a:t>
            </a:r>
            <a:r>
              <a:rPr lang="en-US" dirty="0"/>
              <a:t> (</a:t>
            </a:r>
            <a:r>
              <a:rPr lang="en-US" i="1" dirty="0"/>
              <a:t>face</a:t>
            </a:r>
            <a:r>
              <a:rPr lang="en-US" dirty="0"/>
              <a:t>).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wilayah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graf</a:t>
            </a:r>
            <a:r>
              <a:rPr lang="en-US" dirty="0"/>
              <a:t> planar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dihitung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.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</a:t>
            </a:r>
            <a:r>
              <a:rPr lang="en-US" dirty="0" err="1" smtClean="0"/>
              <a:t>berikut</a:t>
            </a:r>
            <a:r>
              <a:rPr lang="en-US" dirty="0" smtClean="0"/>
              <a:t> :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FTI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81600" y="2438400"/>
            <a:ext cx="3200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Rumus</a:t>
            </a:r>
            <a:r>
              <a:rPr lang="en-US" sz="2800" dirty="0" smtClean="0"/>
              <a:t> Euler :</a:t>
            </a:r>
          </a:p>
          <a:p>
            <a:r>
              <a:rPr lang="en-US" sz="2800" dirty="0" err="1" smtClean="0"/>
              <a:t>n-e+f</a:t>
            </a:r>
            <a:r>
              <a:rPr lang="en-US" sz="2800" dirty="0" smtClean="0"/>
              <a:t>=2, </a:t>
            </a:r>
            <a:r>
              <a:rPr lang="en-US" sz="2800" dirty="0" err="1" smtClean="0"/>
              <a:t>dimana</a:t>
            </a:r>
            <a:endParaRPr lang="en-US" sz="2800" dirty="0" smtClean="0"/>
          </a:p>
          <a:p>
            <a:r>
              <a:rPr lang="en-US" sz="2800" dirty="0" smtClean="0"/>
              <a:t>n=</a:t>
            </a:r>
            <a:r>
              <a:rPr lang="en-US" sz="2800" dirty="0" err="1" smtClean="0"/>
              <a:t>jumlah</a:t>
            </a:r>
            <a:r>
              <a:rPr lang="en-US" sz="2800" dirty="0" smtClean="0"/>
              <a:t> </a:t>
            </a:r>
            <a:r>
              <a:rPr lang="en-US" sz="2800" dirty="0" err="1" smtClean="0"/>
              <a:t>simpul</a:t>
            </a:r>
            <a:endParaRPr lang="en-US" sz="2800" dirty="0" smtClean="0"/>
          </a:p>
          <a:p>
            <a:r>
              <a:rPr lang="en-US" sz="2800" dirty="0"/>
              <a:t>e</a:t>
            </a:r>
            <a:r>
              <a:rPr lang="en-US" sz="2800" dirty="0" smtClean="0"/>
              <a:t>=</a:t>
            </a:r>
            <a:r>
              <a:rPr lang="en-US" sz="2800" dirty="0" err="1" smtClean="0"/>
              <a:t>jumlah</a:t>
            </a:r>
            <a:r>
              <a:rPr lang="en-US" sz="2800" dirty="0" smtClean="0"/>
              <a:t> </a:t>
            </a:r>
            <a:r>
              <a:rPr lang="en-US" sz="2800" dirty="0" err="1" smtClean="0"/>
              <a:t>sisi</a:t>
            </a:r>
            <a:endParaRPr lang="en-US" sz="2800" dirty="0" smtClean="0"/>
          </a:p>
          <a:p>
            <a:r>
              <a:rPr lang="en-US" sz="2800" dirty="0"/>
              <a:t>f</a:t>
            </a:r>
            <a:r>
              <a:rPr lang="en-US" sz="2800" dirty="0" smtClean="0"/>
              <a:t>=</a:t>
            </a:r>
            <a:r>
              <a:rPr lang="en-US" sz="2800" dirty="0" err="1" smtClean="0"/>
              <a:t>jumlah</a:t>
            </a:r>
            <a:r>
              <a:rPr lang="en-US" sz="2800" dirty="0" smtClean="0"/>
              <a:t> </a:t>
            </a:r>
            <a:r>
              <a:rPr lang="en-US" sz="2800" dirty="0" err="1" smtClean="0"/>
              <a:t>wilayah</a:t>
            </a:r>
            <a:endParaRPr lang="en-US" sz="28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55001"/>
              </p:ext>
            </p:extLst>
          </p:nvPr>
        </p:nvGraphicFramePr>
        <p:xfrm>
          <a:off x="381000" y="2438400"/>
          <a:ext cx="4343400" cy="197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4" name="VISIO" r:id="rId3" imgW="2560320" imgH="1139190" progId="Visio.Drawing.11">
                  <p:embed/>
                </p:oleObj>
              </mc:Choice>
              <mc:Fallback>
                <p:oleObj name="VISIO" r:id="rId3" imgW="2560320" imgH="113919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438400"/>
                        <a:ext cx="4343400" cy="197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609600" y="4800600"/>
            <a:ext cx="8001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graf</a:t>
            </a:r>
            <a:r>
              <a:rPr lang="en-US" sz="2000" dirty="0"/>
              <a:t> planar </a:t>
            </a:r>
            <a:r>
              <a:rPr lang="en-US" sz="2000" dirty="0" err="1"/>
              <a:t>sederhana</a:t>
            </a:r>
            <a:r>
              <a:rPr lang="en-US" sz="2000" dirty="0"/>
              <a:t> </a:t>
            </a:r>
            <a:r>
              <a:rPr lang="en-US" sz="2000" dirty="0" err="1"/>
              <a:t>terhubung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i="1" dirty="0"/>
              <a:t>f </a:t>
            </a:r>
            <a:r>
              <a:rPr lang="en-US" sz="2000" dirty="0" err="1"/>
              <a:t>wilayah</a:t>
            </a:r>
            <a:r>
              <a:rPr lang="en-US" sz="2000" dirty="0"/>
              <a:t>, </a:t>
            </a:r>
            <a:r>
              <a:rPr lang="en-US" sz="2000" i="1" dirty="0"/>
              <a:t>n</a:t>
            </a:r>
            <a:r>
              <a:rPr lang="en-US" sz="2000" dirty="0"/>
              <a:t> </a:t>
            </a:r>
            <a:r>
              <a:rPr lang="en-US" sz="2000" dirty="0" err="1"/>
              <a:t>buah</a:t>
            </a:r>
            <a:r>
              <a:rPr lang="en-US" sz="2000" dirty="0"/>
              <a:t> </a:t>
            </a:r>
            <a:r>
              <a:rPr lang="en-US" sz="2000" dirty="0" err="1"/>
              <a:t>simpul</a:t>
            </a:r>
            <a:r>
              <a:rPr lang="en-US" sz="2000" dirty="0"/>
              <a:t>,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i="1" dirty="0"/>
              <a:t>e</a:t>
            </a:r>
            <a:r>
              <a:rPr lang="en-US" sz="2000" dirty="0"/>
              <a:t> </a:t>
            </a:r>
            <a:r>
              <a:rPr lang="en-US" sz="2000" dirty="0" err="1"/>
              <a:t>buah</a:t>
            </a:r>
            <a:r>
              <a:rPr lang="en-US" sz="2000" dirty="0"/>
              <a:t> </a:t>
            </a:r>
            <a:r>
              <a:rPr lang="en-US" sz="2000" dirty="0" err="1"/>
              <a:t>sisi</a:t>
            </a:r>
            <a:r>
              <a:rPr lang="en-US" sz="2000" dirty="0"/>
              <a:t> (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i="1" dirty="0"/>
              <a:t>e</a:t>
            </a:r>
            <a:r>
              <a:rPr lang="en-US" sz="2000" dirty="0"/>
              <a:t> &gt; 2) </a:t>
            </a:r>
            <a:r>
              <a:rPr lang="en-US" sz="2000" dirty="0" err="1"/>
              <a:t>selalu</a:t>
            </a:r>
            <a:r>
              <a:rPr lang="en-US" sz="2000" dirty="0"/>
              <a:t> </a:t>
            </a:r>
            <a:r>
              <a:rPr lang="en-US" sz="2000" dirty="0" err="1"/>
              <a:t>berlaku</a:t>
            </a:r>
            <a:r>
              <a:rPr lang="en-US" sz="2000" dirty="0"/>
              <a:t> </a:t>
            </a:r>
            <a:r>
              <a:rPr lang="en-US" sz="2000" dirty="0" err="1"/>
              <a:t>ketidaksamaan</a:t>
            </a:r>
            <a:r>
              <a:rPr lang="en-US" sz="2000" dirty="0"/>
              <a:t> </a:t>
            </a:r>
            <a:r>
              <a:rPr lang="en-US" sz="2000" dirty="0" err="1"/>
              <a:t>berikut</a:t>
            </a:r>
            <a:r>
              <a:rPr lang="en-US" sz="2000" dirty="0"/>
              <a:t>:</a:t>
            </a:r>
          </a:p>
          <a:p>
            <a:r>
              <a:rPr lang="en-US" sz="2000" dirty="0"/>
              <a:t> 	</a:t>
            </a:r>
            <a:r>
              <a:rPr lang="en-US" sz="2000" i="1" dirty="0"/>
              <a:t>e</a:t>
            </a:r>
            <a:r>
              <a:rPr lang="en-US" sz="2000" dirty="0"/>
              <a:t> </a:t>
            </a:r>
            <a:r>
              <a:rPr lang="en-US" sz="2000" dirty="0">
                <a:sym typeface="Symbol"/>
              </a:rPr>
              <a:t></a:t>
            </a:r>
            <a:r>
              <a:rPr lang="en-US" sz="2000" dirty="0"/>
              <a:t> </a:t>
            </a:r>
            <a:r>
              <a:rPr lang="en-US" sz="2000" dirty="0" smtClean="0"/>
              <a:t>3</a:t>
            </a:r>
            <a:r>
              <a:rPr lang="en-US" sz="2000" i="1" dirty="0" smtClean="0"/>
              <a:t>f</a:t>
            </a:r>
            <a:r>
              <a:rPr lang="en-US" sz="2000" dirty="0" smtClean="0"/>
              <a:t>/2       </a:t>
            </a:r>
            <a:r>
              <a:rPr lang="en-US" sz="2000" dirty="0" err="1" smtClean="0"/>
              <a:t>dan</a:t>
            </a:r>
            <a:r>
              <a:rPr lang="en-US" sz="2000" dirty="0" smtClean="0"/>
              <a:t>  </a:t>
            </a:r>
            <a:r>
              <a:rPr lang="en-US" sz="2000" dirty="0"/>
              <a:t> 	</a:t>
            </a:r>
            <a:r>
              <a:rPr lang="en-US" sz="2000" i="1" dirty="0"/>
              <a:t>e </a:t>
            </a:r>
            <a:r>
              <a:rPr lang="en-US" sz="2000" dirty="0">
                <a:sym typeface="Symbol"/>
              </a:rPr>
              <a:t></a:t>
            </a:r>
            <a:r>
              <a:rPr lang="en-US" sz="2000" dirty="0"/>
              <a:t> 3</a:t>
            </a:r>
            <a:r>
              <a:rPr lang="en-US" sz="2000" i="1" dirty="0"/>
              <a:t>n</a:t>
            </a:r>
            <a:r>
              <a:rPr lang="en-US" sz="2000" dirty="0"/>
              <a:t> – 6</a:t>
            </a:r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29700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381001"/>
            <a:ext cx="6477000" cy="609600"/>
          </a:xfrm>
        </p:spPr>
        <p:txBody>
          <a:bodyPr/>
          <a:lstStyle/>
          <a:p>
            <a:r>
              <a:rPr lang="en-US" dirty="0" smtClean="0"/>
              <a:t>Pandang </a:t>
            </a:r>
            <a:r>
              <a:rPr lang="en-US" dirty="0" err="1" smtClean="0"/>
              <a:t>graf</a:t>
            </a:r>
            <a:r>
              <a:rPr lang="en-US" dirty="0" smtClean="0"/>
              <a:t> </a:t>
            </a:r>
            <a:r>
              <a:rPr lang="en-US" dirty="0" err="1" smtClean="0"/>
              <a:t>plannar</a:t>
            </a:r>
            <a:r>
              <a:rPr lang="en-US" dirty="0" smtClean="0"/>
              <a:t> </a:t>
            </a:r>
            <a:r>
              <a:rPr lang="en-US" dirty="0" err="1" smtClean="0"/>
              <a:t>berikut</a:t>
            </a:r>
            <a:r>
              <a:rPr lang="en-US" dirty="0" smtClean="0"/>
              <a:t> 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FTI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680292"/>
              </p:ext>
            </p:extLst>
          </p:nvPr>
        </p:nvGraphicFramePr>
        <p:xfrm>
          <a:off x="381000" y="1143000"/>
          <a:ext cx="4343400" cy="197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5" name="VISIO" r:id="rId3" imgW="2560320" imgH="1139190" progId="Visio.Drawing.11">
                  <p:embed/>
                </p:oleObj>
              </mc:Choice>
              <mc:Fallback>
                <p:oleObj name="VISIO" r:id="rId3" imgW="2560320" imgH="113919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143000"/>
                        <a:ext cx="4343400" cy="197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4800" y="3200400"/>
            <a:ext cx="8382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Identifikasi</a:t>
            </a:r>
            <a:r>
              <a:rPr lang="en-US" sz="2800" dirty="0" smtClean="0"/>
              <a:t> :</a:t>
            </a:r>
          </a:p>
          <a:p>
            <a:r>
              <a:rPr lang="en-US" sz="2800" dirty="0" smtClean="0"/>
              <a:t>n=</a:t>
            </a:r>
            <a:r>
              <a:rPr lang="en-US" sz="2800" dirty="0" err="1" smtClean="0"/>
              <a:t>jumlah</a:t>
            </a:r>
            <a:r>
              <a:rPr lang="en-US" sz="2800" dirty="0" smtClean="0"/>
              <a:t> vertex/</a:t>
            </a:r>
            <a:r>
              <a:rPr lang="en-US" sz="2800" dirty="0" err="1" smtClean="0"/>
              <a:t>simpul</a:t>
            </a:r>
            <a:r>
              <a:rPr lang="en-US" sz="2800" dirty="0" smtClean="0"/>
              <a:t> = 7</a:t>
            </a:r>
          </a:p>
          <a:p>
            <a:r>
              <a:rPr lang="en-US" sz="2800" dirty="0"/>
              <a:t>e</a:t>
            </a:r>
            <a:r>
              <a:rPr lang="en-US" sz="2800" dirty="0" smtClean="0"/>
              <a:t>=</a:t>
            </a:r>
            <a:r>
              <a:rPr lang="en-US" sz="2800" dirty="0" err="1" smtClean="0"/>
              <a:t>jumlah</a:t>
            </a:r>
            <a:r>
              <a:rPr lang="en-US" sz="2800" dirty="0" smtClean="0"/>
              <a:t> </a:t>
            </a:r>
            <a:r>
              <a:rPr lang="en-US" sz="2800" dirty="0" err="1" smtClean="0"/>
              <a:t>sisi</a:t>
            </a:r>
            <a:r>
              <a:rPr lang="en-US" sz="2800" dirty="0" smtClean="0"/>
              <a:t> = 11</a:t>
            </a:r>
          </a:p>
          <a:p>
            <a:r>
              <a:rPr lang="en-US" sz="2800" dirty="0"/>
              <a:t>f</a:t>
            </a:r>
            <a:r>
              <a:rPr lang="en-US" sz="2800" dirty="0" smtClean="0"/>
              <a:t>=</a:t>
            </a:r>
            <a:r>
              <a:rPr lang="en-US" sz="2800" dirty="0" err="1" smtClean="0"/>
              <a:t>jumlah</a:t>
            </a:r>
            <a:r>
              <a:rPr lang="en-US" sz="2800" dirty="0" smtClean="0"/>
              <a:t> </a:t>
            </a:r>
            <a:r>
              <a:rPr lang="en-US" sz="2800" dirty="0" err="1" smtClean="0"/>
              <a:t>wilayah</a:t>
            </a:r>
            <a:r>
              <a:rPr lang="en-US" sz="2800" dirty="0" smtClean="0"/>
              <a:t> = 6, </a:t>
            </a:r>
            <a:r>
              <a:rPr lang="en-US" sz="2800" dirty="0" err="1" smtClean="0"/>
              <a:t>berlaku</a:t>
            </a:r>
            <a:r>
              <a:rPr lang="en-US" sz="2800" dirty="0" smtClean="0"/>
              <a:t> </a:t>
            </a:r>
            <a:r>
              <a:rPr lang="en-US" sz="2800" dirty="0" err="1" smtClean="0"/>
              <a:t>rumus</a:t>
            </a:r>
            <a:r>
              <a:rPr lang="en-US" sz="2800" dirty="0" smtClean="0"/>
              <a:t> </a:t>
            </a:r>
            <a:r>
              <a:rPr lang="en-US" sz="2800" dirty="0" err="1" smtClean="0"/>
              <a:t>euler</a:t>
            </a:r>
            <a:r>
              <a:rPr lang="en-US" sz="2800" dirty="0" smtClean="0"/>
              <a:t> </a:t>
            </a:r>
            <a:r>
              <a:rPr lang="en-US" sz="2800" i="1" dirty="0">
                <a:solidFill>
                  <a:srgbClr val="FF0000"/>
                </a:solidFill>
              </a:rPr>
              <a:t>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  <a:sym typeface="Symbol"/>
              </a:rPr>
              <a:t></a:t>
            </a:r>
            <a:r>
              <a:rPr lang="en-US" sz="2800" dirty="0">
                <a:solidFill>
                  <a:srgbClr val="FF0000"/>
                </a:solidFill>
              </a:rPr>
              <a:t> 3</a:t>
            </a:r>
            <a:r>
              <a:rPr lang="en-US" sz="2800" i="1" dirty="0">
                <a:solidFill>
                  <a:srgbClr val="FF0000"/>
                </a:solidFill>
              </a:rPr>
              <a:t>f</a:t>
            </a:r>
            <a:r>
              <a:rPr lang="en-US" sz="2800" dirty="0">
                <a:solidFill>
                  <a:srgbClr val="FF0000"/>
                </a:solidFill>
              </a:rPr>
              <a:t>/2       </a:t>
            </a:r>
            <a:r>
              <a:rPr lang="en-US" sz="2800" dirty="0" err="1"/>
              <a:t>dan</a:t>
            </a:r>
            <a:r>
              <a:rPr lang="en-US" sz="2800" dirty="0"/>
              <a:t>   </a:t>
            </a:r>
            <a:r>
              <a:rPr lang="en-US" sz="2800" dirty="0">
                <a:solidFill>
                  <a:srgbClr val="FF0000"/>
                </a:solidFill>
              </a:rPr>
              <a:t>	</a:t>
            </a:r>
            <a:r>
              <a:rPr lang="en-US" sz="2800" i="1" dirty="0">
                <a:solidFill>
                  <a:srgbClr val="FF0000"/>
                </a:solidFill>
              </a:rPr>
              <a:t>e </a:t>
            </a:r>
            <a:r>
              <a:rPr lang="en-US" sz="2800" dirty="0">
                <a:solidFill>
                  <a:srgbClr val="FF0000"/>
                </a:solidFill>
                <a:sym typeface="Symbol"/>
              </a:rPr>
              <a:t></a:t>
            </a:r>
            <a:r>
              <a:rPr lang="en-US" sz="2800" dirty="0">
                <a:solidFill>
                  <a:srgbClr val="FF0000"/>
                </a:solidFill>
              </a:rPr>
              <a:t> 3</a:t>
            </a:r>
            <a:r>
              <a:rPr lang="en-US" sz="2800" i="1" dirty="0">
                <a:solidFill>
                  <a:srgbClr val="FF0000"/>
                </a:solidFill>
              </a:rPr>
              <a:t>n</a:t>
            </a:r>
            <a:r>
              <a:rPr lang="en-US" sz="2800" dirty="0">
                <a:solidFill>
                  <a:srgbClr val="FF0000"/>
                </a:solidFill>
              </a:rPr>
              <a:t> – 6</a:t>
            </a:r>
          </a:p>
          <a:p>
            <a:r>
              <a:rPr lang="en-US" sz="2800" dirty="0"/>
              <a:t> 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1051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381001"/>
            <a:ext cx="5410200" cy="609600"/>
          </a:xfrm>
        </p:spPr>
        <p:txBody>
          <a:bodyPr/>
          <a:lstStyle/>
          <a:p>
            <a:r>
              <a:rPr lang="en-US" dirty="0"/>
              <a:t>6. </a:t>
            </a:r>
            <a:r>
              <a:rPr lang="en-US" b="1" dirty="0" err="1"/>
              <a:t>Teorema</a:t>
            </a:r>
            <a:r>
              <a:rPr lang="en-US" b="1" dirty="0"/>
              <a:t> </a:t>
            </a:r>
            <a:r>
              <a:rPr lang="en-US" b="1" dirty="0" err="1" smtClean="0"/>
              <a:t>Kuratowski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v"/>
            </a:pPr>
            <a:r>
              <a:rPr lang="en-US" dirty="0" err="1" smtClean="0"/>
              <a:t>Teorema</a:t>
            </a:r>
            <a:r>
              <a:rPr lang="en-US" dirty="0" smtClean="0"/>
              <a:t>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mempertegas</a:t>
            </a:r>
            <a:r>
              <a:rPr lang="en-US" dirty="0" smtClean="0"/>
              <a:t> “</a:t>
            </a:r>
            <a:r>
              <a:rPr lang="en-US" dirty="0" err="1" smtClean="0"/>
              <a:t>keplanaran</a:t>
            </a:r>
            <a:r>
              <a:rPr lang="en-US" dirty="0" smtClean="0"/>
              <a:t>” </a:t>
            </a:r>
            <a:r>
              <a:rPr lang="en-US" dirty="0" err="1" smtClean="0"/>
              <a:t>suatu</a:t>
            </a:r>
            <a:r>
              <a:rPr lang="en-US" dirty="0" smtClean="0"/>
              <a:t> </a:t>
            </a:r>
            <a:r>
              <a:rPr lang="en-US" dirty="0" err="1" smtClean="0"/>
              <a:t>graf</a:t>
            </a:r>
            <a:endParaRPr lang="en-US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en-US" dirty="0" err="1" smtClean="0"/>
              <a:t>Misal</a:t>
            </a:r>
            <a:r>
              <a:rPr lang="en-US" dirty="0" smtClean="0"/>
              <a:t> G=(V,E)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</a:t>
            </a:r>
            <a:r>
              <a:rPr lang="en-US" dirty="0" err="1" smtClean="0"/>
              <a:t>graf</a:t>
            </a:r>
            <a:r>
              <a:rPr lang="en-US" dirty="0" smtClean="0"/>
              <a:t>.  G1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upagraf</a:t>
            </a:r>
            <a:r>
              <a:rPr lang="en-US" dirty="0" smtClean="0"/>
              <a:t>(</a:t>
            </a:r>
            <a:r>
              <a:rPr lang="en-US" dirty="0" err="1" smtClean="0"/>
              <a:t>subgraf</a:t>
            </a:r>
            <a:r>
              <a:rPr lang="en-US" dirty="0" smtClean="0"/>
              <a:t>) </a:t>
            </a:r>
            <a:r>
              <a:rPr lang="en-US" dirty="0" err="1" smtClean="0"/>
              <a:t>dari</a:t>
            </a:r>
            <a:r>
              <a:rPr lang="en-US" dirty="0" smtClean="0"/>
              <a:t> G yang </a:t>
            </a:r>
            <a:r>
              <a:rPr lang="en-US" dirty="0" err="1" smtClean="0"/>
              <a:t>memenuhi</a:t>
            </a:r>
            <a:r>
              <a:rPr lang="en-US" dirty="0" smtClean="0"/>
              <a:t> V1 subset V </a:t>
            </a:r>
            <a:r>
              <a:rPr lang="en-US" dirty="0" err="1" smtClean="0"/>
              <a:t>dan</a:t>
            </a:r>
            <a:r>
              <a:rPr lang="en-US" dirty="0" smtClean="0"/>
              <a:t> E1 subset 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FTI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2819400"/>
            <a:ext cx="8115300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347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381001"/>
            <a:ext cx="7391400" cy="609600"/>
          </a:xfrm>
        </p:spPr>
        <p:txBody>
          <a:bodyPr/>
          <a:lstStyle/>
          <a:p>
            <a:r>
              <a:rPr lang="en-US" b="1" dirty="0" err="1"/>
              <a:t>Teorema</a:t>
            </a:r>
            <a:r>
              <a:rPr lang="en-US" b="1" dirty="0"/>
              <a:t> </a:t>
            </a:r>
            <a:r>
              <a:rPr lang="en-US" b="1" dirty="0" err="1" smtClean="0"/>
              <a:t>Kuratowski</a:t>
            </a:r>
            <a:r>
              <a:rPr lang="en-US" b="1" dirty="0" smtClean="0"/>
              <a:t> </a:t>
            </a:r>
            <a:r>
              <a:rPr lang="en-US" b="1" dirty="0" err="1" smtClean="0"/>
              <a:t>lanjut</a:t>
            </a:r>
            <a:r>
              <a:rPr lang="en-US" b="1" dirty="0" smtClean="0"/>
              <a:t>….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Graf </a:t>
            </a:r>
            <a:r>
              <a:rPr lang="en-US" i="1" dirty="0"/>
              <a:t>G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bersifat</a:t>
            </a:r>
            <a:r>
              <a:rPr lang="en-US" dirty="0" smtClean="0"/>
              <a:t> </a:t>
            </a:r>
            <a:r>
              <a:rPr lang="en-US" dirty="0"/>
              <a:t>planar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upagraf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graf</a:t>
            </a:r>
            <a:r>
              <a:rPr lang="en-US" dirty="0"/>
              <a:t> </a:t>
            </a:r>
            <a:r>
              <a:rPr lang="en-US" dirty="0" err="1"/>
              <a:t>Kuratowski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homeomorfik</a:t>
            </a:r>
            <a:r>
              <a:rPr lang="en-US" dirty="0"/>
              <a:t> (</a:t>
            </a:r>
            <a:r>
              <a:rPr lang="en-US" i="1" dirty="0" err="1"/>
              <a:t>homeomorphic</a:t>
            </a:r>
            <a:r>
              <a:rPr lang="en-US" dirty="0"/>
              <a:t>)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keduanya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FTI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90775"/>
            <a:ext cx="7791450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09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381001"/>
            <a:ext cx="6096000" cy="609600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Matriks</a:t>
            </a:r>
            <a:r>
              <a:rPr lang="en-US" dirty="0" smtClean="0"/>
              <a:t> </a:t>
            </a:r>
            <a:r>
              <a:rPr lang="en-US" dirty="0" err="1" smtClean="0"/>
              <a:t>Ketetanggaan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Diketahui</a:t>
            </a:r>
            <a:r>
              <a:rPr lang="en-US" dirty="0" smtClean="0">
                <a:solidFill>
                  <a:schemeClr val="tx1"/>
                </a:solidFill>
              </a:rPr>
              <a:t>  </a:t>
            </a:r>
            <a:r>
              <a:rPr lang="en-US" dirty="0" err="1" smtClean="0">
                <a:solidFill>
                  <a:schemeClr val="tx1"/>
                </a:solidFill>
              </a:rPr>
              <a:t>sebuah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matriks</a:t>
            </a:r>
            <a:r>
              <a:rPr lang="en-US" dirty="0" smtClean="0">
                <a:solidFill>
                  <a:schemeClr val="tx1"/>
                </a:solidFill>
              </a:rPr>
              <a:t>  </a:t>
            </a:r>
            <a:r>
              <a:rPr lang="en-US" i="1" dirty="0" smtClean="0">
                <a:solidFill>
                  <a:schemeClr val="tx1"/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= [</a:t>
            </a:r>
            <a:r>
              <a:rPr lang="en-US" i="1" dirty="0" err="1">
                <a:solidFill>
                  <a:schemeClr val="tx1"/>
                </a:solidFill>
              </a:rPr>
              <a:t>a</a:t>
            </a:r>
            <a:r>
              <a:rPr lang="en-US" i="1" baseline="-25000" dirty="0" err="1">
                <a:solidFill>
                  <a:schemeClr val="tx1"/>
                </a:solidFill>
              </a:rPr>
              <a:t>ij</a:t>
            </a:r>
            <a:r>
              <a:rPr lang="en-US" dirty="0">
                <a:solidFill>
                  <a:schemeClr val="tx1"/>
                </a:solidFill>
              </a:rPr>
              <a:t>], 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	   1, </a:t>
            </a:r>
            <a:r>
              <a:rPr lang="en-US" dirty="0" err="1">
                <a:solidFill>
                  <a:schemeClr val="tx1"/>
                </a:solidFill>
              </a:rPr>
              <a:t>jika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simpul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 </a:t>
            </a:r>
            <a:r>
              <a:rPr lang="en-US" i="1" dirty="0" smtClean="0">
                <a:solidFill>
                  <a:schemeClr val="tx1"/>
                </a:solidFill>
              </a:rPr>
              <a:t>j</a:t>
            </a:r>
            <a:r>
              <a:rPr lang="en-US" dirty="0" smtClean="0">
                <a:solidFill>
                  <a:schemeClr val="tx1"/>
                </a:solidFill>
              </a:rPr>
              <a:t>  </a:t>
            </a:r>
            <a:r>
              <a:rPr lang="en-US" dirty="0" err="1" smtClean="0">
                <a:solidFill>
                  <a:schemeClr val="tx1"/>
                </a:solidFill>
              </a:rPr>
              <a:t>bertetangga</a:t>
            </a:r>
            <a:r>
              <a:rPr lang="en-US" dirty="0">
                <a:solidFill>
                  <a:schemeClr val="tx1"/>
                </a:solidFill>
              </a:rPr>
              <a:t>	 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  </a:t>
            </a:r>
            <a:r>
              <a:rPr lang="en-US" i="1" dirty="0" err="1">
                <a:solidFill>
                  <a:schemeClr val="tx1"/>
                </a:solidFill>
              </a:rPr>
              <a:t>a</a:t>
            </a:r>
            <a:r>
              <a:rPr lang="en-US" i="1" baseline="-25000" dirty="0" err="1">
                <a:solidFill>
                  <a:schemeClr val="tx1"/>
                </a:solidFill>
              </a:rPr>
              <a:t>ij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= {	</a:t>
            </a:r>
          </a:p>
          <a:p>
            <a:r>
              <a:rPr lang="en-US" dirty="0">
                <a:solidFill>
                  <a:schemeClr val="tx1"/>
                </a:solidFill>
              </a:rPr>
              <a:t> 		</a:t>
            </a:r>
            <a:r>
              <a:rPr lang="en-US" dirty="0" smtClean="0">
                <a:solidFill>
                  <a:schemeClr val="tx1"/>
                </a:solidFill>
              </a:rPr>
              <a:t>   </a:t>
            </a:r>
            <a:r>
              <a:rPr lang="en-US" dirty="0">
                <a:solidFill>
                  <a:schemeClr val="tx1"/>
                </a:solidFill>
              </a:rPr>
              <a:t>0, </a:t>
            </a:r>
            <a:r>
              <a:rPr lang="en-US" dirty="0" err="1">
                <a:solidFill>
                  <a:schemeClr val="tx1"/>
                </a:solidFill>
              </a:rPr>
              <a:t>jika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simpul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 </a:t>
            </a:r>
            <a:r>
              <a:rPr lang="en-US" i="1" dirty="0" smtClean="0">
                <a:solidFill>
                  <a:schemeClr val="tx1"/>
                </a:solidFill>
              </a:rPr>
              <a:t>j</a:t>
            </a:r>
            <a:r>
              <a:rPr lang="en-US" dirty="0" smtClean="0">
                <a:solidFill>
                  <a:schemeClr val="tx1"/>
                </a:solidFill>
              </a:rPr>
              <a:t>  </a:t>
            </a:r>
            <a:r>
              <a:rPr lang="en-US" dirty="0" err="1" smtClean="0">
                <a:solidFill>
                  <a:schemeClr val="tx1"/>
                </a:solidFill>
              </a:rPr>
              <a:t>tidak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bertetangga</a:t>
            </a:r>
            <a:r>
              <a:rPr lang="en-US" dirty="0"/>
              <a:t>	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934200" y="6477000"/>
            <a:ext cx="2209800" cy="381000"/>
          </a:xfrm>
        </p:spPr>
        <p:txBody>
          <a:bodyPr/>
          <a:lstStyle/>
          <a:p>
            <a:r>
              <a:rPr lang="en-US" dirty="0" err="1" smtClean="0"/>
              <a:t>Fak.Teknologi</a:t>
            </a:r>
            <a:r>
              <a:rPr lang="en-US" dirty="0" smtClean="0"/>
              <a:t> </a:t>
            </a:r>
            <a:r>
              <a:rPr lang="en-US" dirty="0" err="1" smtClean="0"/>
              <a:t>Industri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33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381001"/>
            <a:ext cx="7391400" cy="609600"/>
          </a:xfrm>
        </p:spPr>
        <p:txBody>
          <a:bodyPr/>
          <a:lstStyle/>
          <a:p>
            <a:r>
              <a:rPr lang="en-US" dirty="0" smtClean="0"/>
              <a:t>7. </a:t>
            </a:r>
            <a:r>
              <a:rPr lang="en-US" dirty="0" err="1" smtClean="0"/>
              <a:t>Sirkuit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Lintasan</a:t>
            </a:r>
            <a:r>
              <a:rPr lang="en-US" dirty="0" smtClean="0"/>
              <a:t> Euler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lvl="0" indent="-342900">
              <a:buFont typeface="Wingdings" pitchFamily="2" charset="2"/>
              <a:buChar char="ü"/>
            </a:pPr>
            <a:r>
              <a:rPr lang="en-US" sz="2800" b="1" dirty="0" err="1">
                <a:solidFill>
                  <a:schemeClr val="tx1"/>
                </a:solidFill>
              </a:rPr>
              <a:t>Lintasan</a:t>
            </a:r>
            <a:r>
              <a:rPr lang="en-US" sz="2800" b="1" dirty="0">
                <a:solidFill>
                  <a:schemeClr val="tx1"/>
                </a:solidFill>
              </a:rPr>
              <a:t> Euler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ialah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lintasan</a:t>
            </a:r>
            <a:r>
              <a:rPr lang="en-US" sz="2800" dirty="0">
                <a:solidFill>
                  <a:schemeClr val="tx1"/>
                </a:solidFill>
              </a:rPr>
              <a:t> yang </a:t>
            </a:r>
            <a:r>
              <a:rPr lang="en-US" sz="2800" dirty="0" err="1">
                <a:solidFill>
                  <a:schemeClr val="tx1"/>
                </a:solidFill>
              </a:rPr>
              <a:t>melalui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masing-masing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sisi</a:t>
            </a:r>
            <a:r>
              <a:rPr lang="en-US" sz="2800" dirty="0">
                <a:solidFill>
                  <a:schemeClr val="tx1"/>
                </a:solidFill>
              </a:rPr>
              <a:t> di </a:t>
            </a:r>
            <a:r>
              <a:rPr lang="en-US" sz="2800" dirty="0" err="1">
                <a:solidFill>
                  <a:schemeClr val="tx1"/>
                </a:solidFill>
              </a:rPr>
              <a:t>dalam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graf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tepat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satu</a:t>
            </a:r>
            <a:r>
              <a:rPr lang="en-US" sz="2800" dirty="0">
                <a:solidFill>
                  <a:schemeClr val="tx1"/>
                </a:solidFill>
              </a:rPr>
              <a:t> kali. 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342900" lvl="0" indent="-342900">
              <a:buFont typeface="Wingdings" pitchFamily="2" charset="2"/>
              <a:buChar char="ü"/>
            </a:pPr>
            <a:r>
              <a:rPr lang="en-US" sz="2800" dirty="0" err="1" smtClean="0">
                <a:solidFill>
                  <a:schemeClr val="tx1"/>
                </a:solidFill>
              </a:rPr>
              <a:t>Sirkuit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Euler </a:t>
            </a:r>
            <a:r>
              <a:rPr lang="en-US" sz="2800" dirty="0" err="1">
                <a:solidFill>
                  <a:schemeClr val="tx1"/>
                </a:solidFill>
              </a:rPr>
              <a:t>ialah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sirkuit</a:t>
            </a:r>
            <a:r>
              <a:rPr lang="en-US" sz="2800" dirty="0">
                <a:solidFill>
                  <a:schemeClr val="tx1"/>
                </a:solidFill>
              </a:rPr>
              <a:t> yang </a:t>
            </a:r>
            <a:r>
              <a:rPr lang="en-US" sz="2800" dirty="0" err="1">
                <a:solidFill>
                  <a:schemeClr val="tx1"/>
                </a:solidFill>
              </a:rPr>
              <a:t>melewati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masing-masing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sisi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tepat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satu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smtClean="0">
                <a:solidFill>
                  <a:schemeClr val="tx1"/>
                </a:solidFill>
              </a:rPr>
              <a:t>kali </a:t>
            </a:r>
            <a:r>
              <a:rPr lang="en-US" sz="2800" dirty="0" err="1" smtClean="0">
                <a:solidFill>
                  <a:schemeClr val="tx1"/>
                </a:solidFill>
              </a:rPr>
              <a:t>dari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dengan</a:t>
            </a:r>
            <a:r>
              <a:rPr lang="en-US" sz="2800" smtClean="0">
                <a:solidFill>
                  <a:schemeClr val="tx1"/>
                </a:solidFill>
              </a:rPr>
              <a:t> vertex </a:t>
            </a:r>
            <a:r>
              <a:rPr lang="en-US" sz="2800" dirty="0" err="1" smtClean="0">
                <a:solidFill>
                  <a:schemeClr val="tx1"/>
                </a:solidFill>
              </a:rPr>
              <a:t>awal</a:t>
            </a:r>
            <a:r>
              <a:rPr lang="en-US" sz="2800" dirty="0" smtClean="0">
                <a:solidFill>
                  <a:schemeClr val="tx1"/>
                </a:solidFill>
              </a:rPr>
              <a:t> = vertex </a:t>
            </a:r>
            <a:r>
              <a:rPr lang="en-US" sz="2800" dirty="0" err="1" smtClean="0">
                <a:solidFill>
                  <a:schemeClr val="tx1"/>
                </a:solidFill>
              </a:rPr>
              <a:t>akhir</a:t>
            </a:r>
            <a:r>
              <a:rPr lang="en-US" sz="2800" dirty="0" smtClean="0">
                <a:solidFill>
                  <a:schemeClr val="tx1"/>
                </a:solidFill>
              </a:rPr>
              <a:t>.  </a:t>
            </a:r>
          </a:p>
          <a:p>
            <a:pPr marL="342900" lvl="0" indent="-342900"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tx1"/>
                </a:solidFill>
              </a:rPr>
              <a:t>Graf </a:t>
            </a:r>
            <a:r>
              <a:rPr lang="en-US" sz="2800" dirty="0">
                <a:solidFill>
                  <a:schemeClr val="tx1"/>
                </a:solidFill>
              </a:rPr>
              <a:t>yang </a:t>
            </a:r>
            <a:r>
              <a:rPr lang="en-US" sz="2800" dirty="0" err="1">
                <a:solidFill>
                  <a:schemeClr val="tx1"/>
                </a:solidFill>
              </a:rPr>
              <a:t>mempunyai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sirkuit</a:t>
            </a:r>
            <a:r>
              <a:rPr lang="en-US" sz="2800" dirty="0">
                <a:solidFill>
                  <a:schemeClr val="tx1"/>
                </a:solidFill>
              </a:rPr>
              <a:t> Euler </a:t>
            </a:r>
            <a:r>
              <a:rPr lang="en-US" sz="2800" dirty="0" err="1">
                <a:solidFill>
                  <a:schemeClr val="tx1"/>
                </a:solidFill>
              </a:rPr>
              <a:t>disebut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graf</a:t>
            </a:r>
            <a:r>
              <a:rPr lang="en-US" sz="2800" b="1" dirty="0">
                <a:solidFill>
                  <a:schemeClr val="tx1"/>
                </a:solidFill>
              </a:rPr>
              <a:t> Euler</a:t>
            </a:r>
            <a:r>
              <a:rPr lang="en-US" sz="2800" dirty="0">
                <a:solidFill>
                  <a:schemeClr val="tx1"/>
                </a:solidFill>
              </a:rPr>
              <a:t> (</a:t>
            </a:r>
            <a:r>
              <a:rPr lang="en-US" sz="2800" i="1" dirty="0" err="1">
                <a:solidFill>
                  <a:schemeClr val="tx1"/>
                </a:solidFill>
              </a:rPr>
              <a:t>Eulerian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en-US" sz="2800" i="1" dirty="0" smtClean="0">
                <a:solidFill>
                  <a:schemeClr val="tx1"/>
                </a:solidFill>
              </a:rPr>
              <a:t>graph</a:t>
            </a:r>
            <a:r>
              <a:rPr lang="en-US" sz="2800" dirty="0" smtClean="0">
                <a:solidFill>
                  <a:schemeClr val="tx1"/>
                </a:solidFill>
              </a:rPr>
              <a:t>). Graph yang </a:t>
            </a:r>
            <a:r>
              <a:rPr lang="en-US" sz="2800" dirty="0" err="1" smtClean="0">
                <a:solidFill>
                  <a:schemeClr val="tx1"/>
                </a:solidFill>
              </a:rPr>
              <a:t>memiliki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lintasan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euler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disebut</a:t>
            </a:r>
            <a:r>
              <a:rPr lang="en-US" sz="2800" dirty="0" smtClean="0">
                <a:solidFill>
                  <a:schemeClr val="tx1"/>
                </a:solidFill>
              </a:rPr>
              <a:t> semi </a:t>
            </a:r>
            <a:r>
              <a:rPr lang="en-US" sz="2800" dirty="0" err="1" smtClean="0">
                <a:solidFill>
                  <a:schemeClr val="tx1"/>
                </a:solidFill>
              </a:rPr>
              <a:t>euler</a:t>
            </a:r>
            <a:r>
              <a:rPr lang="en-US" sz="2800" dirty="0" smtClean="0">
                <a:solidFill>
                  <a:schemeClr val="tx1"/>
                </a:solidFill>
              </a:rPr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70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03563" y="6367463"/>
            <a:ext cx="2895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GB" sz="1400" dirty="0" smtClean="0"/>
          </a:p>
        </p:txBody>
      </p:sp>
      <p:sp>
        <p:nvSpPr>
          <p:cNvPr id="6042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67A4385-4B4E-40F9-BAF0-A244C3961B49}" type="slidenum">
              <a:rPr lang="en-GB" sz="1400" smtClean="0"/>
              <a:pPr eaLnBrk="1" hangingPunct="1"/>
              <a:t>21</a:t>
            </a:fld>
            <a:endParaRPr lang="en-GB" sz="1400" smtClean="0"/>
          </a:p>
        </p:txBody>
      </p:sp>
      <p:graphicFrame>
        <p:nvGraphicFramePr>
          <p:cNvPr id="6041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652871"/>
              </p:ext>
            </p:extLst>
          </p:nvPr>
        </p:nvGraphicFramePr>
        <p:xfrm>
          <a:off x="467544" y="609600"/>
          <a:ext cx="7974013" cy="6264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" name="Document" r:id="rId4" imgW="6309311" imgH="5699399" progId="Word.Document.8">
                  <p:embed/>
                </p:oleObj>
              </mc:Choice>
              <mc:Fallback>
                <p:oleObj name="Document" r:id="rId4" imgW="6309311" imgH="569939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609600"/>
                        <a:ext cx="7974013" cy="62646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408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381001"/>
            <a:ext cx="5943600" cy="609600"/>
          </a:xfrm>
        </p:spPr>
        <p:txBody>
          <a:bodyPr/>
          <a:lstStyle/>
          <a:p>
            <a:r>
              <a:rPr lang="en-US" dirty="0" err="1" smtClean="0"/>
              <a:t>Teorema</a:t>
            </a:r>
            <a:r>
              <a:rPr lang="en-US" dirty="0" smtClean="0"/>
              <a:t> </a:t>
            </a:r>
            <a:r>
              <a:rPr lang="en-US" dirty="0" err="1" smtClean="0"/>
              <a:t>sirkuit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lintasan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TEOREMA </a:t>
            </a:r>
            <a:r>
              <a:rPr lang="en-US" b="1" dirty="0" smtClean="0">
                <a:solidFill>
                  <a:schemeClr val="tx1"/>
                </a:solidFill>
              </a:rPr>
              <a:t>7.2</a:t>
            </a:r>
            <a:r>
              <a:rPr lang="en-US" b="1" dirty="0">
                <a:solidFill>
                  <a:schemeClr val="tx1"/>
                </a:solidFill>
              </a:rPr>
              <a:t>.</a:t>
            </a:r>
            <a:r>
              <a:rPr lang="en-US" dirty="0">
                <a:solidFill>
                  <a:schemeClr val="tx1"/>
                </a:solidFill>
              </a:rPr>
              <a:t> Graf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berarah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memiliki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lintasan</a:t>
            </a:r>
            <a:r>
              <a:rPr lang="en-US" dirty="0">
                <a:solidFill>
                  <a:schemeClr val="tx1"/>
                </a:solidFill>
              </a:rPr>
              <a:t> Euler </a:t>
            </a:r>
            <a:r>
              <a:rPr lang="en-US" dirty="0" err="1">
                <a:solidFill>
                  <a:schemeClr val="tx1"/>
                </a:solidFill>
              </a:rPr>
              <a:t>jika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jika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terhubung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memiliki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dua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buah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simpul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berderajat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ganjil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tidak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ada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simpul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berderajat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ganjil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sama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sekali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r>
              <a:rPr lang="en-US" i="1" dirty="0">
                <a:solidFill>
                  <a:schemeClr val="tx1"/>
                </a:solidFill>
              </a:rPr>
              <a:t> </a:t>
            </a:r>
            <a:r>
              <a:rPr lang="en-US" dirty="0">
                <a:solidFill>
                  <a:schemeClr val="tx1"/>
                </a:solidFill>
              </a:rPr>
              <a:t> </a:t>
            </a:r>
          </a:p>
          <a:p>
            <a:r>
              <a:rPr lang="en-US" b="1" dirty="0">
                <a:solidFill>
                  <a:schemeClr val="tx1"/>
                </a:solidFill>
              </a:rPr>
              <a:t>TEOREMA </a:t>
            </a:r>
            <a:r>
              <a:rPr lang="en-US" b="1" dirty="0" smtClean="0">
                <a:solidFill>
                  <a:schemeClr val="tx1"/>
                </a:solidFill>
              </a:rPr>
              <a:t>7.3</a:t>
            </a:r>
            <a:r>
              <a:rPr lang="en-US" b="1" dirty="0">
                <a:solidFill>
                  <a:schemeClr val="tx1"/>
                </a:solidFill>
              </a:rPr>
              <a:t>.</a:t>
            </a:r>
            <a:r>
              <a:rPr lang="en-US" dirty="0">
                <a:solidFill>
                  <a:schemeClr val="tx1"/>
                </a:solidFill>
              </a:rPr>
              <a:t> Graf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berarah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adalah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graf</a:t>
            </a:r>
            <a:r>
              <a:rPr lang="en-US" dirty="0">
                <a:solidFill>
                  <a:schemeClr val="tx1"/>
                </a:solidFill>
              </a:rPr>
              <a:t> Euler (</a:t>
            </a:r>
            <a:r>
              <a:rPr lang="en-US" dirty="0" err="1">
                <a:solidFill>
                  <a:schemeClr val="tx1"/>
                </a:solidFill>
              </a:rPr>
              <a:t>memiliki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sirkuit</a:t>
            </a:r>
            <a:r>
              <a:rPr lang="en-US" dirty="0">
                <a:solidFill>
                  <a:schemeClr val="tx1"/>
                </a:solidFill>
              </a:rPr>
              <a:t> Euler) </a:t>
            </a:r>
            <a:r>
              <a:rPr lang="en-US" dirty="0" err="1">
                <a:solidFill>
                  <a:schemeClr val="tx1"/>
                </a:solidFill>
              </a:rPr>
              <a:t>jika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jika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setiap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simpul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berderajat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genap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1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228600"/>
            <a:ext cx="2630487" cy="609600"/>
          </a:xfrm>
        </p:spPr>
        <p:txBody>
          <a:bodyPr/>
          <a:lstStyle/>
          <a:p>
            <a:r>
              <a:rPr lang="en-US" dirty="0" err="1" smtClean="0"/>
              <a:t>Contoh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4" y="762001"/>
            <a:ext cx="8630096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4572000"/>
            <a:ext cx="590251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Lintasan</a:t>
            </a:r>
            <a:r>
              <a:rPr lang="en-US" sz="2000" dirty="0" smtClean="0"/>
              <a:t> </a:t>
            </a:r>
            <a:r>
              <a:rPr lang="en-US" sz="2000" dirty="0" err="1" smtClean="0"/>
              <a:t>euler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(a) </a:t>
            </a:r>
            <a:r>
              <a:rPr lang="en-US" sz="2000" dirty="0" err="1" smtClean="0"/>
              <a:t>adalah</a:t>
            </a:r>
            <a:r>
              <a:rPr lang="en-US" sz="2000" dirty="0" smtClean="0"/>
              <a:t> 3-1-2-3-4-1</a:t>
            </a:r>
          </a:p>
          <a:p>
            <a:r>
              <a:rPr lang="en-US" sz="2000" dirty="0" err="1" smtClean="0"/>
              <a:t>Lintasan</a:t>
            </a:r>
            <a:r>
              <a:rPr lang="en-US" sz="2000" dirty="0" smtClean="0"/>
              <a:t> </a:t>
            </a:r>
            <a:r>
              <a:rPr lang="en-US" sz="2000" dirty="0" err="1" smtClean="0"/>
              <a:t>euler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(b) </a:t>
            </a:r>
            <a:r>
              <a:rPr lang="en-US" sz="2000" dirty="0" err="1" smtClean="0"/>
              <a:t>adalah</a:t>
            </a:r>
            <a:r>
              <a:rPr lang="en-US" sz="2000" dirty="0" smtClean="0"/>
              <a:t> 1-2-4-6-2-3-6-5-1-3-5</a:t>
            </a:r>
          </a:p>
          <a:p>
            <a:r>
              <a:rPr lang="en-US" sz="2000" dirty="0" err="1" smtClean="0"/>
              <a:t>Sirkuit</a:t>
            </a:r>
            <a:r>
              <a:rPr lang="en-US" sz="2000" dirty="0" smtClean="0"/>
              <a:t> </a:t>
            </a:r>
            <a:r>
              <a:rPr lang="en-US" sz="2000" dirty="0" err="1" smtClean="0"/>
              <a:t>euler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 ( c) </a:t>
            </a:r>
            <a:r>
              <a:rPr lang="en-US" sz="2000" dirty="0" err="1" smtClean="0"/>
              <a:t>adalah</a:t>
            </a:r>
            <a:r>
              <a:rPr lang="en-US" sz="2000" dirty="0" smtClean="0"/>
              <a:t> 6-1-2-5-6-2-3-4-7-3-5-7-6</a:t>
            </a:r>
          </a:p>
          <a:p>
            <a:r>
              <a:rPr lang="en-US" sz="2000" dirty="0" err="1" smtClean="0"/>
              <a:t>Sirkuit</a:t>
            </a:r>
            <a:r>
              <a:rPr lang="en-US" sz="2000" dirty="0" smtClean="0"/>
              <a:t> </a:t>
            </a:r>
            <a:r>
              <a:rPr lang="en-US" sz="2000" dirty="0" err="1" smtClean="0"/>
              <a:t>euler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(d) </a:t>
            </a:r>
            <a:r>
              <a:rPr lang="en-US" sz="2000" dirty="0" err="1" smtClean="0"/>
              <a:t>adalah</a:t>
            </a:r>
            <a:r>
              <a:rPr lang="en-US" sz="2000" dirty="0" smtClean="0"/>
              <a:t>  a-c-f-e-c-b-d-e-a-d-f-b-a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4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381001"/>
            <a:ext cx="8153400" cy="609600"/>
          </a:xfrm>
        </p:spPr>
        <p:txBody>
          <a:bodyPr/>
          <a:lstStyle/>
          <a:p>
            <a:r>
              <a:rPr lang="en-US" dirty="0" smtClean="0"/>
              <a:t>8. </a:t>
            </a:r>
            <a:r>
              <a:rPr lang="en-US" dirty="0" err="1" smtClean="0"/>
              <a:t>Lintasan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Graf Hamilton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v"/>
            </a:pPr>
            <a:r>
              <a:rPr lang="en-US" dirty="0" err="1" smtClean="0"/>
              <a:t>Lintasan</a:t>
            </a:r>
            <a:r>
              <a:rPr lang="en-US" dirty="0" smtClean="0"/>
              <a:t> </a:t>
            </a:r>
            <a:r>
              <a:rPr lang="en-US" dirty="0" err="1" smtClean="0"/>
              <a:t>hamilton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lintasan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graf</a:t>
            </a:r>
            <a:r>
              <a:rPr lang="en-US" dirty="0" smtClean="0"/>
              <a:t> yang </a:t>
            </a:r>
            <a:r>
              <a:rPr lang="en-US" dirty="0" err="1" smtClean="0"/>
              <a:t>melalui</a:t>
            </a:r>
            <a:r>
              <a:rPr lang="en-US" dirty="0" smtClean="0"/>
              <a:t> vertex </a:t>
            </a:r>
            <a:r>
              <a:rPr lang="en-US" dirty="0" err="1" smtClean="0"/>
              <a:t>tepat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kali</a:t>
            </a:r>
          </a:p>
          <a:p>
            <a:pPr marL="342900" lvl="0" indent="-342900">
              <a:buFont typeface="Wingdings" pitchFamily="2" charset="2"/>
              <a:buChar char="v"/>
            </a:pPr>
            <a:r>
              <a:rPr lang="en-US" dirty="0" err="1" smtClean="0"/>
              <a:t>Sirkuit</a:t>
            </a:r>
            <a:r>
              <a:rPr lang="en-US" dirty="0" smtClean="0"/>
              <a:t> </a:t>
            </a:r>
            <a:r>
              <a:rPr lang="en-US" dirty="0" err="1" smtClean="0"/>
              <a:t>hamilton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/>
              <a:t>sirkuit</a:t>
            </a:r>
            <a:r>
              <a:rPr lang="en-US" dirty="0"/>
              <a:t> yang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simpul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graf</a:t>
            </a:r>
            <a:r>
              <a:rPr lang="en-US" dirty="0"/>
              <a:t>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kali, </a:t>
            </a:r>
            <a:r>
              <a:rPr lang="en-US" dirty="0" err="1"/>
              <a:t>kecuali</a:t>
            </a:r>
            <a:r>
              <a:rPr lang="en-US" dirty="0"/>
              <a:t> </a:t>
            </a:r>
            <a:r>
              <a:rPr lang="en-US" dirty="0" err="1"/>
              <a:t>simpul</a:t>
            </a:r>
            <a:r>
              <a:rPr lang="en-US" dirty="0"/>
              <a:t> </a:t>
            </a:r>
            <a:r>
              <a:rPr lang="en-US" dirty="0" err="1"/>
              <a:t>asal</a:t>
            </a:r>
            <a:r>
              <a:rPr lang="en-US" dirty="0"/>
              <a:t> (</a:t>
            </a:r>
            <a:r>
              <a:rPr lang="en-US" dirty="0" err="1"/>
              <a:t>sekaligus</a:t>
            </a:r>
            <a:r>
              <a:rPr lang="en-US" dirty="0"/>
              <a:t> </a:t>
            </a:r>
            <a:r>
              <a:rPr lang="en-US" dirty="0" err="1"/>
              <a:t>simpul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) yang </a:t>
            </a:r>
            <a:r>
              <a:rPr lang="en-US" dirty="0" err="1"/>
              <a:t>dilalui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kali.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4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104900"/>
            <a:ext cx="8143875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535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Terima</a:t>
            </a:r>
            <a:r>
              <a:rPr lang="en-US" dirty="0" smtClean="0"/>
              <a:t> </a:t>
            </a:r>
            <a:r>
              <a:rPr lang="en-US" dirty="0" err="1" smtClean="0"/>
              <a:t>Kasih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96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381001"/>
            <a:ext cx="6096000" cy="609600"/>
          </a:xfrm>
        </p:spPr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	   	      	    	       </a:t>
            </a:r>
          </a:p>
          <a:p>
            <a:r>
              <a:rPr lang="en-US" dirty="0">
                <a:solidFill>
                  <a:schemeClr val="tx1"/>
                </a:solidFill>
              </a:rPr>
              <a:t> 	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934200" y="6477000"/>
            <a:ext cx="2209800" cy="381000"/>
          </a:xfrm>
        </p:spPr>
        <p:txBody>
          <a:bodyPr/>
          <a:lstStyle/>
          <a:p>
            <a:r>
              <a:rPr lang="en-US" dirty="0" err="1" smtClean="0"/>
              <a:t>Fak.Teknologi</a:t>
            </a:r>
            <a:r>
              <a:rPr lang="en-US" dirty="0" smtClean="0"/>
              <a:t> </a:t>
            </a:r>
            <a:r>
              <a:rPr lang="en-US" dirty="0" err="1" smtClean="0"/>
              <a:t>Industri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24021"/>
            <a:ext cx="7391400" cy="1923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35927"/>
            <a:ext cx="2286000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445452"/>
            <a:ext cx="2652712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3445452"/>
            <a:ext cx="270510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731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762000"/>
            <a:ext cx="3829050" cy="2993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381001"/>
            <a:ext cx="6096000" cy="609600"/>
          </a:xfrm>
        </p:spPr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934200" y="6477000"/>
            <a:ext cx="2209800" cy="381000"/>
          </a:xfrm>
        </p:spPr>
        <p:txBody>
          <a:bodyPr/>
          <a:lstStyle/>
          <a:p>
            <a:r>
              <a:rPr lang="en-US" dirty="0" err="1" smtClean="0"/>
              <a:t>Fak.Teknologi</a:t>
            </a:r>
            <a:r>
              <a:rPr lang="en-US" dirty="0" smtClean="0"/>
              <a:t> </a:t>
            </a:r>
            <a:r>
              <a:rPr lang="en-US" dirty="0" err="1" smtClean="0"/>
              <a:t>Industri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581400"/>
            <a:ext cx="2819400" cy="2365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5867400" y="1905000"/>
            <a:ext cx="2895600" cy="2438400"/>
          </a:xfrm>
          <a:prstGeom prst="wedgeEllipseCallout">
            <a:avLst>
              <a:gd name="adj1" fmla="val -89254"/>
              <a:gd name="adj2" fmla="val 113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Perhatikan</a:t>
            </a:r>
            <a:r>
              <a:rPr lang="en-US" dirty="0" smtClean="0">
                <a:solidFill>
                  <a:schemeClr val="tx1"/>
                </a:solidFill>
              </a:rPr>
              <a:t> :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Untuk</a:t>
            </a:r>
            <a:r>
              <a:rPr lang="en-US" dirty="0" smtClean="0">
                <a:solidFill>
                  <a:schemeClr val="tx1"/>
                </a:solidFill>
              </a:rPr>
              <a:t> vertex 1 – 3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3-4 </a:t>
            </a:r>
            <a:r>
              <a:rPr lang="en-US" dirty="0" err="1" smtClean="0">
                <a:solidFill>
                  <a:schemeClr val="tx1"/>
                </a:solidFill>
              </a:rPr>
              <a:t>adalah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pararel</a:t>
            </a:r>
            <a:r>
              <a:rPr lang="en-US" dirty="0" smtClean="0">
                <a:solidFill>
                  <a:schemeClr val="tx1"/>
                </a:solidFill>
              </a:rPr>
              <a:t> edges </a:t>
            </a:r>
            <a:r>
              <a:rPr lang="en-US" dirty="0" err="1" smtClean="0">
                <a:solidFill>
                  <a:schemeClr val="tx1"/>
                </a:solidFill>
              </a:rPr>
              <a:t>shg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nilai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ketetanggaannya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adalah</a:t>
            </a:r>
            <a:r>
              <a:rPr lang="en-US" dirty="0" smtClean="0">
                <a:solidFill>
                  <a:schemeClr val="tx1"/>
                </a:solidFill>
              </a:rPr>
              <a:t> 2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59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381001"/>
            <a:ext cx="8458200" cy="609600"/>
          </a:xfrm>
        </p:spPr>
        <p:txBody>
          <a:bodyPr/>
          <a:lstStyle/>
          <a:p>
            <a:r>
              <a:rPr lang="en-US" dirty="0" err="1" smtClean="0"/>
              <a:t>Buatlah</a:t>
            </a:r>
            <a:r>
              <a:rPr lang="en-US" dirty="0" smtClean="0"/>
              <a:t> </a:t>
            </a:r>
            <a:r>
              <a:rPr lang="en-US" dirty="0" err="1" smtClean="0"/>
              <a:t>matriks</a:t>
            </a:r>
            <a:r>
              <a:rPr lang="en-US" dirty="0" smtClean="0"/>
              <a:t> </a:t>
            </a:r>
            <a:r>
              <a:rPr lang="en-US" dirty="0" err="1" smtClean="0"/>
              <a:t>ketetanggan</a:t>
            </a:r>
            <a:r>
              <a:rPr lang="en-US" dirty="0" smtClean="0"/>
              <a:t> (</a:t>
            </a:r>
            <a:r>
              <a:rPr lang="en-US" dirty="0" err="1" smtClean="0"/>
              <a:t>adjecency</a:t>
            </a:r>
            <a:r>
              <a:rPr lang="en-US" dirty="0" smtClean="0"/>
              <a:t> 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	   	      	    	       </a:t>
            </a:r>
          </a:p>
          <a:p>
            <a:r>
              <a:rPr lang="en-US" dirty="0">
                <a:solidFill>
                  <a:schemeClr val="tx1"/>
                </a:solidFill>
              </a:rPr>
              <a:t> 	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934200" y="6477000"/>
            <a:ext cx="2209800" cy="381000"/>
          </a:xfrm>
        </p:spPr>
        <p:txBody>
          <a:bodyPr/>
          <a:lstStyle/>
          <a:p>
            <a:r>
              <a:rPr lang="en-US" dirty="0" err="1" smtClean="0"/>
              <a:t>Fak.Teknologi</a:t>
            </a:r>
            <a:r>
              <a:rPr lang="en-US" dirty="0" smtClean="0"/>
              <a:t> </a:t>
            </a:r>
            <a:r>
              <a:rPr lang="en-US" dirty="0" err="1" smtClean="0"/>
              <a:t>Industri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143000"/>
            <a:ext cx="3062288" cy="2709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149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381001"/>
            <a:ext cx="6096000" cy="609600"/>
          </a:xfrm>
        </p:spPr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Matriks</a:t>
            </a:r>
            <a:r>
              <a:rPr lang="en-US" dirty="0" smtClean="0"/>
              <a:t> </a:t>
            </a:r>
            <a:r>
              <a:rPr lang="en-US" dirty="0" err="1" smtClean="0"/>
              <a:t>bersisian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 = [</a:t>
            </a:r>
            <a:r>
              <a:rPr lang="en-US" i="1" dirty="0" err="1">
                <a:solidFill>
                  <a:schemeClr val="tx1"/>
                </a:solidFill>
              </a:rPr>
              <a:t>a</a:t>
            </a:r>
            <a:r>
              <a:rPr lang="en-US" i="1" baseline="-25000" dirty="0" err="1">
                <a:solidFill>
                  <a:schemeClr val="tx1"/>
                </a:solidFill>
              </a:rPr>
              <a:t>ij</a:t>
            </a:r>
            <a:r>
              <a:rPr lang="en-US" dirty="0">
                <a:solidFill>
                  <a:schemeClr val="tx1"/>
                </a:solidFill>
              </a:rPr>
              <a:t>], </a:t>
            </a:r>
          </a:p>
          <a:p>
            <a:r>
              <a:rPr lang="en-US" dirty="0">
                <a:solidFill>
                  <a:schemeClr val="tx1"/>
                </a:solidFill>
              </a:rPr>
              <a:t> </a:t>
            </a:r>
          </a:p>
          <a:p>
            <a:r>
              <a:rPr lang="en-US" dirty="0">
                <a:solidFill>
                  <a:schemeClr val="tx1"/>
                </a:solidFill>
              </a:rPr>
              <a:t>		           1,    </a:t>
            </a:r>
            <a:r>
              <a:rPr lang="en-US" dirty="0" err="1">
                <a:solidFill>
                  <a:schemeClr val="tx1"/>
                </a:solidFill>
              </a:rPr>
              <a:t>jika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simpul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 smtClean="0">
                <a:solidFill>
                  <a:schemeClr val="tx1"/>
                </a:solidFill>
              </a:rPr>
              <a:t>bersisian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i="1" dirty="0" smtClean="0">
                <a:solidFill>
                  <a:schemeClr val="tx1"/>
                </a:solidFill>
              </a:rPr>
              <a:t>j </a:t>
            </a:r>
            <a:r>
              <a:rPr lang="en-US" dirty="0" smtClean="0">
                <a:solidFill>
                  <a:schemeClr val="tx1"/>
                </a:solidFill>
              </a:rPr>
              <a:t>  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	</a:t>
            </a:r>
            <a:r>
              <a:rPr lang="en-US" i="1" dirty="0" err="1">
                <a:solidFill>
                  <a:schemeClr val="tx1"/>
                </a:solidFill>
              </a:rPr>
              <a:t>a</a:t>
            </a:r>
            <a:r>
              <a:rPr lang="en-US" i="1" baseline="-25000" dirty="0" err="1">
                <a:solidFill>
                  <a:schemeClr val="tx1"/>
                </a:solidFill>
              </a:rPr>
              <a:t>ij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= {</a:t>
            </a:r>
          </a:p>
          <a:p>
            <a:r>
              <a:rPr lang="en-US" dirty="0">
                <a:solidFill>
                  <a:schemeClr val="tx1"/>
                </a:solidFill>
              </a:rPr>
              <a:t>		           0,   </a:t>
            </a:r>
            <a:r>
              <a:rPr lang="en-US" dirty="0" err="1">
                <a:solidFill>
                  <a:schemeClr val="tx1"/>
                </a:solidFill>
              </a:rPr>
              <a:t>jika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simpul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tidak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bersisian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i="1" dirty="0" smtClean="0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	   	      	    	       </a:t>
            </a:r>
          </a:p>
          <a:p>
            <a:r>
              <a:rPr lang="en-US" dirty="0">
                <a:solidFill>
                  <a:schemeClr val="tx1"/>
                </a:solidFill>
              </a:rPr>
              <a:t> 	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934200" y="6477000"/>
            <a:ext cx="2209800" cy="381000"/>
          </a:xfrm>
        </p:spPr>
        <p:txBody>
          <a:bodyPr/>
          <a:lstStyle/>
          <a:p>
            <a:r>
              <a:rPr lang="en-US" dirty="0" err="1" smtClean="0"/>
              <a:t>Fak.Teknologi</a:t>
            </a:r>
            <a:r>
              <a:rPr lang="en-US" dirty="0" smtClean="0"/>
              <a:t> </a:t>
            </a:r>
            <a:r>
              <a:rPr lang="en-US" dirty="0" err="1" smtClean="0"/>
              <a:t>Industri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3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381001"/>
            <a:ext cx="6096000" cy="609600"/>
          </a:xfrm>
        </p:spPr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	   	      	    	       </a:t>
            </a:r>
          </a:p>
          <a:p>
            <a:r>
              <a:rPr lang="en-US" dirty="0">
                <a:solidFill>
                  <a:schemeClr val="tx1"/>
                </a:solidFill>
              </a:rPr>
              <a:t> 	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934200" y="6477000"/>
            <a:ext cx="2209800" cy="381000"/>
          </a:xfrm>
        </p:spPr>
        <p:txBody>
          <a:bodyPr/>
          <a:lstStyle/>
          <a:p>
            <a:r>
              <a:rPr lang="en-US" dirty="0" err="1" smtClean="0"/>
              <a:t>Fak.Teknologi</a:t>
            </a:r>
            <a:r>
              <a:rPr lang="en-US" dirty="0" smtClean="0"/>
              <a:t> </a:t>
            </a:r>
            <a:r>
              <a:rPr lang="en-US" dirty="0" err="1" smtClean="0"/>
              <a:t>Industri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99" y="914400"/>
            <a:ext cx="2826327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086" y="3810000"/>
            <a:ext cx="26003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728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685800"/>
            <a:ext cx="8001000" cy="609600"/>
          </a:xfrm>
        </p:spPr>
        <p:txBody>
          <a:bodyPr/>
          <a:lstStyle/>
          <a:p>
            <a:r>
              <a:rPr lang="en-US" sz="3200" dirty="0" err="1" smtClean="0"/>
              <a:t>Buatlah</a:t>
            </a:r>
            <a:r>
              <a:rPr lang="en-US" sz="3200" dirty="0" smtClean="0"/>
              <a:t> </a:t>
            </a:r>
            <a:r>
              <a:rPr lang="en-US" sz="3200" dirty="0" err="1" smtClean="0"/>
              <a:t>dlm</a:t>
            </a:r>
            <a:r>
              <a:rPr lang="en-US" sz="3200" dirty="0" smtClean="0"/>
              <a:t> </a:t>
            </a:r>
            <a:r>
              <a:rPr lang="en-US" sz="3200" dirty="0" err="1" smtClean="0"/>
              <a:t>bentuk</a:t>
            </a:r>
            <a:r>
              <a:rPr lang="en-US" sz="3200" dirty="0" smtClean="0"/>
              <a:t> </a:t>
            </a:r>
            <a:r>
              <a:rPr lang="en-US" sz="3200" dirty="0" err="1" smtClean="0"/>
              <a:t>matriks</a:t>
            </a:r>
            <a:r>
              <a:rPr lang="en-US" sz="3200" dirty="0" smtClean="0"/>
              <a:t> </a:t>
            </a:r>
            <a:r>
              <a:rPr lang="en-US" sz="3200" dirty="0" err="1" smtClean="0"/>
              <a:t>bersisian</a:t>
            </a:r>
            <a:r>
              <a:rPr lang="en-US" sz="3200" dirty="0" smtClean="0"/>
              <a:t> (0/1) </a:t>
            </a:r>
            <a:r>
              <a:rPr lang="en-US" sz="3200" dirty="0" err="1" smtClean="0"/>
              <a:t>maupun</a:t>
            </a:r>
            <a:r>
              <a:rPr lang="en-US" sz="3200" dirty="0" smtClean="0"/>
              <a:t> </a:t>
            </a:r>
            <a:r>
              <a:rPr lang="en-US" sz="3200" dirty="0" err="1" smtClean="0"/>
              <a:t>bobot</a:t>
            </a:r>
            <a:r>
              <a:rPr lang="en-US" sz="3200" dirty="0" smtClean="0"/>
              <a:t> </a:t>
            </a:r>
            <a:r>
              <a:rPr lang="en-US" sz="3200" dirty="0" err="1" smtClean="0"/>
              <a:t>sisi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934200" y="6477000"/>
            <a:ext cx="2209800" cy="381000"/>
          </a:xfrm>
        </p:spPr>
        <p:txBody>
          <a:bodyPr/>
          <a:lstStyle/>
          <a:p>
            <a:r>
              <a:rPr lang="en-US" dirty="0" err="1" smtClean="0"/>
              <a:t>Fak.Teknologi</a:t>
            </a:r>
            <a:r>
              <a:rPr lang="en-US" dirty="0" smtClean="0"/>
              <a:t> </a:t>
            </a:r>
            <a:r>
              <a:rPr lang="en-US" dirty="0" err="1" smtClean="0"/>
              <a:t>Industri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281762" y="1346445"/>
            <a:ext cx="3783436" cy="1701555"/>
            <a:chOff x="281762" y="970002"/>
            <a:chExt cx="3783436" cy="1701555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09600" y="1295400"/>
              <a:ext cx="1219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828800" y="1295400"/>
              <a:ext cx="685800" cy="533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828800" y="1295400"/>
              <a:ext cx="0" cy="990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09600" y="1295400"/>
              <a:ext cx="0" cy="990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1828800" y="1828800"/>
              <a:ext cx="68580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9600" y="2286000"/>
              <a:ext cx="1219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514600" y="1828800"/>
              <a:ext cx="114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07914" y="9906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7914" y="2221468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c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97000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b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97260" y="2286000"/>
              <a:ext cx="306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810000" y="1644134"/>
              <a:ext cx="2551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68357" y="970002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1762" y="163246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e4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68357" y="2302225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e5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47800" y="1620982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e2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171700" y="1263134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e6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187112" y="1981200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e3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935257" y="1421368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e7</a:t>
              </a:r>
              <a:endParaRPr lang="en-US" dirty="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2514600" y="202057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419600" y="2438400"/>
            <a:ext cx="2686052" cy="3341134"/>
            <a:chOff x="4419600" y="2438400"/>
            <a:chExt cx="2686052" cy="3341134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4876799" y="3581400"/>
              <a:ext cx="152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876799" y="4648200"/>
              <a:ext cx="1600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4876799" y="3581400"/>
              <a:ext cx="1600200" cy="1066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876799" y="3581400"/>
              <a:ext cx="1600200" cy="1066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876799" y="3581400"/>
              <a:ext cx="0" cy="1066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952999" y="3581400"/>
              <a:ext cx="152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6476999" y="3581400"/>
              <a:ext cx="0" cy="1066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/>
            <p:cNvGrpSpPr/>
            <p:nvPr/>
          </p:nvGrpSpPr>
          <p:grpSpPr>
            <a:xfrm rot="10800000">
              <a:off x="4876800" y="4648200"/>
              <a:ext cx="1600200" cy="762001"/>
              <a:chOff x="3581400" y="2819400"/>
              <a:chExt cx="1600200" cy="762001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flipV="1">
                <a:off x="3581400" y="2819400"/>
                <a:ext cx="800100" cy="7620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4381500" y="2819400"/>
                <a:ext cx="800100" cy="762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>
              <a:off x="4876799" y="2819399"/>
              <a:ext cx="1600200" cy="762001"/>
              <a:chOff x="3581400" y="2819400"/>
              <a:chExt cx="1600200" cy="762001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 flipV="1">
                <a:off x="3581400" y="2819400"/>
                <a:ext cx="800100" cy="7620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4381500" y="2819400"/>
                <a:ext cx="800100" cy="762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/>
            <p:cNvSpPr txBox="1"/>
            <p:nvPr/>
          </p:nvSpPr>
          <p:spPr>
            <a:xfrm>
              <a:off x="5572126" y="243840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419600" y="339673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b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629400" y="3396733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c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430820" y="446353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616576" y="44635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529263" y="541020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509225" y="374546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002357" y="2844922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1/1</a:t>
              </a:r>
              <a:endParaRPr lang="en-US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106040" y="2858777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2/2</a:t>
              </a:r>
              <a:endParaRPr 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529263" y="3200399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3/3</a:t>
              </a:r>
              <a:endParaRPr lang="en-US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570683" y="3934875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4/4</a:t>
              </a:r>
              <a:endParaRPr 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481763" y="3930134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7/5</a:t>
              </a:r>
              <a:endParaRPr lang="en-US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257800" y="4648200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10/6</a:t>
              </a:r>
              <a:endParaRPr lang="en-US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949978" y="5017532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11/8</a:t>
              </a:r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943600" y="5017532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12/7</a:t>
              </a:r>
              <a:endParaRPr 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105400" y="3595255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5/9</a:t>
              </a:r>
              <a:endParaRPr lang="en-US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991496" y="4094203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8/10</a:t>
              </a:r>
              <a:endParaRPr lang="en-US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791200" y="3595255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6/11</a:t>
              </a:r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867400" y="4202668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9/12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861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381001"/>
            <a:ext cx="8305800" cy="609600"/>
          </a:xfrm>
        </p:spPr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Senarai</a:t>
            </a:r>
            <a:r>
              <a:rPr lang="en-US" dirty="0" smtClean="0"/>
              <a:t> </a:t>
            </a:r>
            <a:r>
              <a:rPr lang="en-US" dirty="0" err="1" smtClean="0"/>
              <a:t>Ketetanggaan</a:t>
            </a:r>
            <a:r>
              <a:rPr lang="en-US" dirty="0" smtClean="0"/>
              <a:t> (list adjacency)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FTI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1285874"/>
            <a:ext cx="7877175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842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</TotalTime>
  <Words>632</Words>
  <Application>Microsoft Office PowerPoint</Application>
  <PresentationFormat>On-screen Show (4:3)</PresentationFormat>
  <Paragraphs>170</Paragraphs>
  <Slides>26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Office Theme</vt:lpstr>
      <vt:lpstr>Document</vt:lpstr>
      <vt:lpstr>VISIO</vt:lpstr>
      <vt:lpstr>Graph lanjutan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DEWI</dc:creator>
  <cp:lastModifiedBy>rifkiindra</cp:lastModifiedBy>
  <cp:revision>133</cp:revision>
  <cp:lastPrinted>2013-12-03T22:35:44Z</cp:lastPrinted>
  <dcterms:created xsi:type="dcterms:W3CDTF">2013-10-08T03:19:04Z</dcterms:created>
  <dcterms:modified xsi:type="dcterms:W3CDTF">2016-11-16T01:33:52Z</dcterms:modified>
</cp:coreProperties>
</file>